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3" r:id="rId2"/>
    <p:sldId id="266" r:id="rId3"/>
    <p:sldId id="273" r:id="rId4"/>
    <p:sldId id="274" r:id="rId5"/>
    <p:sldId id="275" r:id="rId6"/>
    <p:sldId id="276" r:id="rId7"/>
    <p:sldId id="277" r:id="rId8"/>
    <p:sldId id="280" r:id="rId9"/>
    <p:sldId id="278" r:id="rId10"/>
    <p:sldId id="279" r:id="rId11"/>
    <p:sldId id="271" r:id="rId12"/>
    <p:sldId id="281" r:id="rId13"/>
    <p:sldId id="282" r:id="rId14"/>
    <p:sldId id="289" r:id="rId15"/>
    <p:sldId id="290" r:id="rId16"/>
    <p:sldId id="291" r:id="rId17"/>
    <p:sldId id="257" r:id="rId18"/>
    <p:sldId id="258" r:id="rId19"/>
    <p:sldId id="259" r:id="rId20"/>
    <p:sldId id="260" r:id="rId21"/>
    <p:sldId id="261" r:id="rId22"/>
    <p:sldId id="288" r:id="rId23"/>
    <p:sldId id="286" r:id="rId24"/>
    <p:sldId id="287" r:id="rId25"/>
    <p:sldId id="29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D27DA-6944-4E95-98BF-211615400318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531D2-60D0-4E05-AA64-AAC0DE139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66A-6C51-4C82-A21B-8DC4F678F5A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FFC760-D8B7-4DBC-AF08-AFF4BDF2A9B0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7011D-2947-42AB-8534-A845ADC08531}" type="slidenum">
              <a:rPr lang="en-US"/>
              <a:pPr/>
              <a:t>8</a:t>
            </a:fld>
            <a:endParaRPr lang="en-US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FA0470-7A82-4DDD-AD39-EEC6CBF4399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45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6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016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6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09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1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6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98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3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3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235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10E4E-4C17-472E-8E87-7D0B72C71A26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E55A-715F-4AF0-B4D8-60EE8659E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10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file:///E:\statoil%20houston\Presentacion%20Final\Ancillary\Mon%20July%2013%20Tape%201%20-%20Discover.av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../Ancillary/Mon%20July%2013%20Tape%201%20-%20Discover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hyperlink" Target="../Ancillary/hydrate_0001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Monitoring Active Hydrocarbon Seepage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1752600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Oily </a:t>
            </a:r>
            <a:r>
              <a:rPr lang="en-US" sz="4800" b="1" dirty="0" err="1" smtClean="0"/>
              <a:t>vs</a:t>
            </a:r>
            <a:r>
              <a:rPr lang="en-US" sz="4800" b="1" dirty="0" smtClean="0"/>
              <a:t> Gassy seepage</a:t>
            </a:r>
            <a:endParaRPr lang="en-US" sz="4800" b="1" dirty="0"/>
          </a:p>
        </p:txBody>
      </p:sp>
      <p:pic>
        <p:nvPicPr>
          <p:cNvPr id="4" name="Picture 6" descr="fsu 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559039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1" b="34574"/>
          <a:stretch/>
        </p:blipFill>
        <p:spPr bwMode="auto">
          <a:xfrm>
            <a:off x="-48419" y="-126050"/>
            <a:ext cx="9220200" cy="111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the_earth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4699000"/>
            <a:ext cx="21224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520097" y="5410200"/>
            <a:ext cx="408316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/>
              <a:t>Oscar Garcia </a:t>
            </a:r>
            <a:r>
              <a:rPr lang="en-US" dirty="0" smtClean="0"/>
              <a:t>Pineda - Ian MacDonald</a:t>
            </a:r>
            <a:endParaRPr lang="en-US" dirty="0"/>
          </a:p>
          <a:p>
            <a:pPr algn="ctr" eaLnBrk="1" hangingPunct="1"/>
            <a:r>
              <a:rPr lang="en-US" dirty="0"/>
              <a:t>Florida State University</a:t>
            </a:r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4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112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28AF20-5365-406A-AE5D-9E737C413732}" type="slidenum">
              <a:rPr lang="en-US" smtClean="0">
                <a:solidFill>
                  <a:srgbClr val="999999"/>
                </a:solidFill>
              </a:rPr>
              <a:pPr eaLnBrk="1" hangingPunct="1"/>
              <a:t>10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11267" name="Date Placeholder 2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11268" name="Picture 3" descr="sites study s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7201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sites study s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7201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 descr="sites study 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7201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6" descr="sites study s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7201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7" descr="sites study s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7201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sites study s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00125"/>
            <a:ext cx="822960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1600"/>
              <a:t>The challenge of estimating the location of the active seeps, is that each sar image provides a different location of the OSO generated by the same seep formation:  requires repetitive coverage by satellite.  Repeatable results confirm robust seepage.</a:t>
            </a:r>
            <a:endParaRPr lang="es-ES" sz="1600"/>
          </a:p>
        </p:txBody>
      </p:sp>
    </p:spTree>
    <p:extLst>
      <p:ext uri="{BB962C8B-B14F-4D97-AF65-F5344CB8AC3E}">
        <p14:creationId xmlns:p14="http://schemas.microsoft.com/office/powerpoint/2010/main" val="29138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-496888"/>
            <a:ext cx="8229600" cy="735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5" y="914400"/>
            <a:ext cx="9144000" cy="56749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Mississippi Canyon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00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25718"/>
            <a:ext cx="9151980" cy="5679882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Green Canyon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7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igure7_15april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1" t="5827" r="6638" b="6065"/>
          <a:stretch>
            <a:fillRect/>
          </a:stretch>
        </p:blipFill>
        <p:spPr bwMode="auto">
          <a:xfrm>
            <a:off x="990600" y="381000"/>
            <a:ext cx="74676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51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Respaldo Passport\AGU SF\AGU SF Poster\GC600a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5601" r="2244" b="4357"/>
          <a:stretch/>
        </p:blipFill>
        <p:spPr bwMode="auto">
          <a:xfrm>
            <a:off x="457561" y="228600"/>
            <a:ext cx="8522767" cy="6629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0525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ig4_apr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0"/>
            <a:ext cx="6353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403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4" descr="MC3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753475" cy="65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31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nb-NO" smtClean="0"/>
          </a:p>
        </p:txBody>
      </p:sp>
      <p:sp>
        <p:nvSpPr>
          <p:cNvPr id="26629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nb-NO" smtClean="0"/>
          </a:p>
        </p:txBody>
      </p:sp>
      <p:pic>
        <p:nvPicPr>
          <p:cNvPr id="2663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2" t="20000" r="62500" b="23334"/>
          <a:stretch>
            <a:fillRect/>
          </a:stretch>
        </p:blipFill>
        <p:spPr bwMode="auto">
          <a:xfrm>
            <a:off x="304800" y="-147594"/>
            <a:ext cx="8472487" cy="699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3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pic>
        <p:nvPicPr>
          <p:cNvPr id="276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2" t="12000" r="62500" b="6000"/>
          <a:stretch>
            <a:fillRect/>
          </a:stretch>
        </p:blipFill>
        <p:spPr bwMode="auto">
          <a:xfrm>
            <a:off x="3400425" y="0"/>
            <a:ext cx="57435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2" t="20000" r="62500" b="23334"/>
          <a:stretch>
            <a:fillRect/>
          </a:stretch>
        </p:blipFill>
        <p:spPr bwMode="auto">
          <a:xfrm>
            <a:off x="76200" y="1981200"/>
            <a:ext cx="3733800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6" name="TextBox 1"/>
          <p:cNvSpPr txBox="1">
            <a:spLocks noChangeArrowheads="1"/>
          </p:cNvSpPr>
          <p:nvPr/>
        </p:nvSpPr>
        <p:spPr bwMode="auto">
          <a:xfrm>
            <a:off x="76200" y="304800"/>
            <a:ext cx="3505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/>
              <a:t>Seepage is directly influenced by salt body geometry, with recurrent satellite observations around fringe of salt body </a:t>
            </a:r>
          </a:p>
        </p:txBody>
      </p:sp>
    </p:spTree>
    <p:extLst>
      <p:ext uri="{BB962C8B-B14F-4D97-AF65-F5344CB8AC3E}">
        <p14:creationId xmlns:p14="http://schemas.microsoft.com/office/powerpoint/2010/main" val="16913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:\CHEMO III\JASON2007\special\DSCN674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24200" y="0"/>
            <a:ext cx="2946400" cy="2209800"/>
          </a:xfrm>
          <a:prstGeom prst="rect">
            <a:avLst/>
          </a:prstGeom>
          <a:noFill/>
        </p:spPr>
      </p:pic>
      <p:pic>
        <p:nvPicPr>
          <p:cNvPr id="4103" name="Picture 7" descr="D:\My Pictures\seep_selects\hydratemound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398597" cy="2209800"/>
          </a:xfrm>
          <a:prstGeom prst="rect">
            <a:avLst/>
          </a:prstGeom>
          <a:noFill/>
        </p:spPr>
      </p:pic>
      <p:pic>
        <p:nvPicPr>
          <p:cNvPr id="4104" name="Picture 8" descr="D:\Lophelia 2\Jason_2009\pix\L464\2009-08-31, 17-45-1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9800" y="228600"/>
            <a:ext cx="3124200" cy="1981200"/>
          </a:xfrm>
          <a:prstGeom prst="rect">
            <a:avLst/>
          </a:prstGeom>
          <a:noFill/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906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Natural Seep Fauna &amp; Habitats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098" name="Picture 2" descr="D:\CHEMO III\JASON2007\PANOS\AC645_banded_worms_site v2-3_flip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2211558"/>
            <a:ext cx="9144000" cy="2434884"/>
          </a:xfrm>
          <a:prstGeom prst="rect">
            <a:avLst/>
          </a:prstGeom>
          <a:noFill/>
        </p:spPr>
      </p:pic>
      <p:pic>
        <p:nvPicPr>
          <p:cNvPr id="4099" name="Picture 3" descr="D:\CHEMO III\JASON2007\special\DSCN7427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97600" y="4648200"/>
            <a:ext cx="2946400" cy="2209800"/>
          </a:xfrm>
          <a:prstGeom prst="rect">
            <a:avLst/>
          </a:prstGeom>
          <a:noFill/>
        </p:spPr>
      </p:pic>
      <p:pic>
        <p:nvPicPr>
          <p:cNvPr id="4100" name="Picture 4" descr="D:\CHEMO III\JASON2007\special\DSCN7453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0" y="4648200"/>
            <a:ext cx="2946400" cy="2209800"/>
          </a:xfrm>
          <a:prstGeom prst="rect">
            <a:avLst/>
          </a:prstGeom>
          <a:noFill/>
        </p:spPr>
      </p:pic>
      <p:pic>
        <p:nvPicPr>
          <p:cNvPr id="4101" name="Picture 5" descr="D:\CHEMO III\JASON2007\special\octopus and friend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971800" y="4648200"/>
            <a:ext cx="3200400" cy="220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500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00" y="0"/>
            <a:ext cx="7969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70" y="1500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Percentage Areas cove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0"/>
            <a:ext cx="7896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95600" y="3810000"/>
            <a:ext cx="3548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3600"/>
              <a:t>~1100 bbl x day </a:t>
            </a:r>
          </a:p>
        </p:txBody>
      </p:sp>
    </p:spTree>
    <p:extLst>
      <p:ext uri="{BB962C8B-B14F-4D97-AF65-F5344CB8AC3E}">
        <p14:creationId xmlns:p14="http://schemas.microsoft.com/office/powerpoint/2010/main" val="277335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ents Density.jpg"/>
          <p:cNvPicPr>
            <a:picLocks noChangeAspect="1"/>
          </p:cNvPicPr>
          <p:nvPr/>
        </p:nvPicPr>
        <p:blipFill>
          <a:blip r:embed="rId2" cstate="print"/>
          <a:srcRect t="9949"/>
          <a:stretch>
            <a:fillRect/>
          </a:stretch>
        </p:blipFill>
        <p:spPr>
          <a:xfrm>
            <a:off x="381000" y="33046"/>
            <a:ext cx="8381999" cy="679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3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0254"/>
            <a:ext cx="5943600" cy="482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0" descr="Description: t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1" r="20193"/>
          <a:stretch>
            <a:fillRect/>
          </a:stretch>
        </p:blipFill>
        <p:spPr bwMode="auto">
          <a:xfrm>
            <a:off x="6324600" y="533400"/>
            <a:ext cx="2743200" cy="370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3400" y="52578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Archive of CTD profiles and bottom water temperature measurements from NODC records for the Gulf of Mexico. A. locations of </a:t>
            </a:r>
            <a:r>
              <a:rPr lang="en-US" dirty="0" err="1"/>
              <a:t>meaurements</a:t>
            </a:r>
            <a:r>
              <a:rPr lang="en-US" dirty="0"/>
              <a:t>; B. summary plot for the bottom measurement, truncated above 200 m.  Compiled by N. </a:t>
            </a:r>
            <a:r>
              <a:rPr lang="en-US" dirty="0" err="1"/>
              <a:t>Guinasso</a:t>
            </a:r>
            <a:r>
              <a:rPr lang="en-US" dirty="0"/>
              <a:t>, Geochemical and Environmental Research Group, Texas A&amp;M University.</a:t>
            </a:r>
          </a:p>
        </p:txBody>
      </p:sp>
    </p:spTree>
    <p:extLst>
      <p:ext uri="{BB962C8B-B14F-4D97-AF65-F5344CB8AC3E}">
        <p14:creationId xmlns:p14="http://schemas.microsoft.com/office/powerpoint/2010/main" val="38405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urves_wid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71600" y="228600"/>
            <a:ext cx="6705600" cy="5334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" y="5649837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1.10. </a:t>
            </a:r>
            <a:r>
              <a:rPr lang="en-US" dirty="0"/>
              <a:t>Stability horizons for gas hydrate formed from (methane) (CH</a:t>
            </a:r>
            <a:r>
              <a:rPr lang="en-US" baseline="-25000" dirty="0"/>
              <a:t>4</a:t>
            </a:r>
            <a:r>
              <a:rPr lang="en-US" dirty="0"/>
              <a:t>) (structure I) and mixtures of C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6</a:t>
            </a:r>
            <a:r>
              <a:rPr lang="en-US" dirty="0"/>
              <a:t> (ethane) and C</a:t>
            </a:r>
            <a:r>
              <a:rPr lang="en-US" baseline="-25000" dirty="0"/>
              <a:t>3</a:t>
            </a:r>
            <a:r>
              <a:rPr lang="en-US" dirty="0"/>
              <a:t>H</a:t>
            </a:r>
            <a:r>
              <a:rPr lang="en-US" baseline="-25000" dirty="0"/>
              <a:t>8</a:t>
            </a:r>
            <a:r>
              <a:rPr lang="en-US" dirty="0"/>
              <a:t> (propane) as calculated by M. </a:t>
            </a:r>
            <a:r>
              <a:rPr lang="en-US" dirty="0" err="1"/>
              <a:t>Reagen</a:t>
            </a:r>
            <a:r>
              <a:rPr lang="en-US" dirty="0"/>
              <a:t>, Lawrence Livermore Lab, University of California, Berkeley.  Points show the expected temperature and pressure conditions for the gridded locations of the gas hydrate region (Figure 1.8).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98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51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2AB0D2-83A5-4065-B752-F6CFCCC85DDE}" type="slidenum">
              <a:rPr lang="en-US" smtClean="0">
                <a:solidFill>
                  <a:srgbClr val="999999"/>
                </a:solidFill>
              </a:rPr>
              <a:pPr eaLnBrk="1" hangingPunct="1"/>
              <a:t>3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5123" name="Date Placeholder 2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5124" name="Picture 11" descr="hydratem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12"/>
          <p:cNvSpPr txBox="1">
            <a:spLocks noChangeArrowheads="1"/>
          </p:cNvSpPr>
          <p:nvPr/>
        </p:nvSpPr>
        <p:spPr bwMode="auto">
          <a:xfrm>
            <a:off x="685800" y="228600"/>
            <a:ext cx="777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s-ES" sz="2400">
                <a:solidFill>
                  <a:schemeClr val="bg1"/>
                </a:solidFill>
              </a:rPr>
              <a:t>Natural Hydrocarbon seeps are natural springs where liquid and gaseous hydrocarbons leak out of the ground</a:t>
            </a:r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1524000" y="2667000"/>
            <a:ext cx="15557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bg1"/>
                </a:solidFill>
              </a:rPr>
              <a:t>Oily Seepage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6172200" y="2590800"/>
            <a:ext cx="18097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bg1"/>
                </a:solidFill>
              </a:rPr>
              <a:t>Gassy Seepage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1981200" y="6007100"/>
            <a:ext cx="806450" cy="393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A0A9BE"/>
                </a:solidFill>
              </a:rPr>
              <a:t>Active</a:t>
            </a:r>
            <a:endParaRPr lang="nb-NO">
              <a:solidFill>
                <a:srgbClr val="A0A9BE"/>
              </a:solidFill>
            </a:endParaRPr>
          </a:p>
        </p:txBody>
      </p:sp>
      <p:sp>
        <p:nvSpPr>
          <p:cNvPr id="249864" name="Text Box 8"/>
          <p:cNvSpPr txBox="1">
            <a:spLocks noChangeArrowheads="1"/>
          </p:cNvSpPr>
          <p:nvPr/>
        </p:nvSpPr>
        <p:spPr bwMode="auto">
          <a:xfrm>
            <a:off x="4038600" y="6007100"/>
            <a:ext cx="1327150" cy="393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A0A9BE"/>
                </a:solidFill>
              </a:rPr>
              <a:t>Intermittent</a:t>
            </a:r>
            <a:endParaRPr lang="nb-NO">
              <a:solidFill>
                <a:srgbClr val="A0A9BE"/>
              </a:solidFill>
            </a:endParaRPr>
          </a:p>
        </p:txBody>
      </p:sp>
      <p:sp>
        <p:nvSpPr>
          <p:cNvPr id="249865" name="Text Box 9"/>
          <p:cNvSpPr txBox="1">
            <a:spLocks noChangeArrowheads="1"/>
          </p:cNvSpPr>
          <p:nvPr/>
        </p:nvSpPr>
        <p:spPr bwMode="auto">
          <a:xfrm>
            <a:off x="6096000" y="6007100"/>
            <a:ext cx="971550" cy="393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A0A9BE"/>
                </a:solidFill>
              </a:rPr>
              <a:t>Inactive</a:t>
            </a:r>
            <a:endParaRPr lang="nb-NO">
              <a:solidFill>
                <a:srgbClr val="A0A9BE"/>
              </a:solidFill>
            </a:endParaRPr>
          </a:p>
        </p:txBody>
      </p:sp>
      <p:sp>
        <p:nvSpPr>
          <p:cNvPr id="249868" name="Text Box 12"/>
          <p:cNvSpPr txBox="1">
            <a:spLocks noChangeArrowheads="1"/>
          </p:cNvSpPr>
          <p:nvPr/>
        </p:nvSpPr>
        <p:spPr bwMode="auto">
          <a:xfrm>
            <a:off x="2819400" y="1981200"/>
            <a:ext cx="28384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bg1"/>
                </a:solidFill>
              </a:rPr>
              <a:t>Types of Natural Seepage</a:t>
            </a:r>
            <a:endParaRPr lang="nb-NO">
              <a:solidFill>
                <a:schemeClr val="bg1"/>
              </a:solidFill>
            </a:endParaRPr>
          </a:p>
        </p:txBody>
      </p:sp>
      <p:sp>
        <p:nvSpPr>
          <p:cNvPr id="249869" name="Line 13"/>
          <p:cNvSpPr>
            <a:spLocks noChangeShapeType="1"/>
          </p:cNvSpPr>
          <p:nvPr/>
        </p:nvSpPr>
        <p:spPr bwMode="auto">
          <a:xfrm flipH="1">
            <a:off x="2209800" y="2286000"/>
            <a:ext cx="1143000" cy="381000"/>
          </a:xfrm>
          <a:prstGeom prst="line">
            <a:avLst/>
          </a:prstGeom>
          <a:noFill/>
          <a:ln w="9525">
            <a:solidFill>
              <a:srgbClr val="F8ED3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49870" name="Line 14"/>
          <p:cNvSpPr>
            <a:spLocks noChangeShapeType="1"/>
          </p:cNvSpPr>
          <p:nvPr/>
        </p:nvSpPr>
        <p:spPr bwMode="auto">
          <a:xfrm>
            <a:off x="5029200" y="2286000"/>
            <a:ext cx="1143000" cy="381000"/>
          </a:xfrm>
          <a:prstGeom prst="line">
            <a:avLst/>
          </a:prstGeom>
          <a:noFill/>
          <a:ln w="9525">
            <a:solidFill>
              <a:srgbClr val="F8ED3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49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9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9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9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0" grpId="0"/>
      <p:bldP spid="249861" grpId="0"/>
      <p:bldP spid="249863" grpId="0" animBg="1"/>
      <p:bldP spid="249864" grpId="0" animBg="1"/>
      <p:bldP spid="249865" grpId="0" animBg="1"/>
      <p:bldP spid="249868" grpId="0"/>
      <p:bldP spid="249869" grpId="0" animBg="1"/>
      <p:bldP spid="2498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5189CC-7ECB-4481-90AB-E466933F3E77}" type="slidenum">
              <a:rPr lang="en-US" smtClean="0">
                <a:solidFill>
                  <a:srgbClr val="999999"/>
                </a:solidFill>
              </a:rPr>
              <a:pPr eaLnBrk="1" hangingPunct="1"/>
              <a:t>4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6147" name="Date Placeholder 4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6148" name="Picture 2" descr="D:\HYFlux_\HYFLUX_SEATRUTH\PIX\ROV\2009_07_14\IMG_2725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3727450" y="1447800"/>
            <a:ext cx="22669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bg1"/>
                </a:solidFill>
              </a:rPr>
              <a:t>Oily Coated Bubbles</a:t>
            </a:r>
            <a:endParaRPr lang="nb-NO">
              <a:solidFill>
                <a:schemeClr val="bg1"/>
              </a:solidFill>
            </a:endParaRPr>
          </a:p>
        </p:txBody>
      </p:sp>
      <p:pic>
        <p:nvPicPr>
          <p:cNvPr id="3143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487613"/>
            <a:ext cx="5715000" cy="437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95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717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FEECD0-6760-4DE6-8271-292F61A6604B}" type="slidenum">
              <a:rPr lang="en-US" smtClean="0">
                <a:solidFill>
                  <a:srgbClr val="999999"/>
                </a:solidFill>
              </a:rPr>
              <a:pPr eaLnBrk="1" hangingPunct="1"/>
              <a:t>5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7171" name="Date Placeholder 5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317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066800"/>
            <a:ext cx="4191000" cy="549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-152400" y="-76200"/>
            <a:ext cx="9474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/>
              <a:t>Natural Seepage Process: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/>
              <a:t>Hydrocarbons Transfer From Seafloor to the Atmosphere</a:t>
            </a:r>
            <a:endParaRPr lang="es-ES" sz="240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83185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bg1"/>
                </a:solidFill>
              </a:rPr>
              <a:t>Gassy</a:t>
            </a:r>
            <a:endParaRPr lang="nb-NO">
              <a:solidFill>
                <a:schemeClr val="bg1"/>
              </a:solidFill>
            </a:endParaRPr>
          </a:p>
        </p:txBody>
      </p:sp>
      <p:pic>
        <p:nvPicPr>
          <p:cNvPr id="7175" name="Picture 7" descr="Chrip_transect_BH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41275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447800" y="5867400"/>
            <a:ext cx="2559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/>
              <a:t>Acoustic Profile Record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724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082294-DB57-4C59-9E68-E1D8468BD5C5}" type="slidenum">
              <a:rPr lang="en-US" smtClean="0">
                <a:solidFill>
                  <a:srgbClr val="999999"/>
                </a:solidFill>
              </a:rPr>
              <a:pPr eaLnBrk="1" hangingPunct="1"/>
              <a:t>6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8195" name="Date Placeholder 4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254981" name="Picture 4" descr="fig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8620125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982" name="Rectangle 2"/>
          <p:cNvSpPr>
            <a:spLocks noChangeArrowheads="1"/>
          </p:cNvSpPr>
          <p:nvPr/>
        </p:nvSpPr>
        <p:spPr bwMode="auto">
          <a:xfrm>
            <a:off x="381000" y="0"/>
            <a:ext cx="8501063" cy="1030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>
                <a:solidFill>
                  <a:schemeClr val="tx2"/>
                </a:solidFill>
              </a:rPr>
              <a:t>Oil Slicks in the Water and Related Processes</a:t>
            </a:r>
            <a:endParaRPr lang="es-ES" sz="2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9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92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778408-593E-4060-A3D0-36C60744ACAE}" type="slidenum">
              <a:rPr lang="en-US" smtClean="0">
                <a:solidFill>
                  <a:srgbClr val="999999"/>
                </a:solidFill>
              </a:rPr>
              <a:pPr eaLnBrk="1" hangingPunct="1"/>
              <a:t>7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9219" name="Date Placeholder 2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57200" y="533400"/>
            <a:ext cx="8458200" cy="2819400"/>
            <a:chOff x="48" y="1872"/>
            <a:chExt cx="5712" cy="1832"/>
          </a:xfrm>
        </p:grpSpPr>
        <p:pic>
          <p:nvPicPr>
            <p:cNvPr id="9224" name="Picture 4" descr="ATELITESsombra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1872"/>
              <a:ext cx="5712" cy="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Text Box 5"/>
            <p:cNvSpPr txBox="1">
              <a:spLocks noChangeArrowheads="1"/>
            </p:cNvSpPr>
            <p:nvPr/>
          </p:nvSpPr>
          <p:spPr bwMode="auto">
            <a:xfrm>
              <a:off x="156" y="2630"/>
              <a:ext cx="278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sz="900">
                  <a:latin typeface="Calibri" charset="0"/>
                </a:rPr>
                <a:t>ERS1</a:t>
              </a:r>
            </a:p>
          </p:txBody>
        </p:sp>
        <p:sp>
          <p:nvSpPr>
            <p:cNvPr id="9226" name="Text Box 6"/>
            <p:cNvSpPr txBox="1">
              <a:spLocks noChangeArrowheads="1"/>
            </p:cNvSpPr>
            <p:nvPr/>
          </p:nvSpPr>
          <p:spPr bwMode="auto">
            <a:xfrm>
              <a:off x="1488" y="2113"/>
              <a:ext cx="52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sz="900">
                  <a:latin typeface="Calibri" charset="0"/>
                </a:rPr>
                <a:t>RADARSAT-1</a:t>
              </a:r>
            </a:p>
          </p:txBody>
        </p:sp>
        <p:sp>
          <p:nvSpPr>
            <p:cNvPr id="9227" name="Text Box 7"/>
            <p:cNvSpPr txBox="1">
              <a:spLocks noChangeArrowheads="1"/>
            </p:cNvSpPr>
            <p:nvPr/>
          </p:nvSpPr>
          <p:spPr bwMode="auto">
            <a:xfrm>
              <a:off x="4656" y="2448"/>
              <a:ext cx="392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sz="900">
                  <a:latin typeface="Calibri" charset="0"/>
                </a:rPr>
                <a:t>ENVISAT</a:t>
              </a:r>
            </a:p>
          </p:txBody>
        </p:sp>
        <p:sp>
          <p:nvSpPr>
            <p:cNvPr id="9228" name="Text Box 8"/>
            <p:cNvSpPr txBox="1">
              <a:spLocks noChangeArrowheads="1"/>
            </p:cNvSpPr>
            <p:nvPr/>
          </p:nvSpPr>
          <p:spPr bwMode="auto">
            <a:xfrm>
              <a:off x="3745" y="2207"/>
              <a:ext cx="32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sz="900">
                  <a:latin typeface="Calibri" charset="0"/>
                </a:rPr>
                <a:t>JERS-1</a:t>
              </a:r>
            </a:p>
          </p:txBody>
        </p:sp>
        <p:sp>
          <p:nvSpPr>
            <p:cNvPr id="9229" name="Text Box 9"/>
            <p:cNvSpPr txBox="1">
              <a:spLocks noChangeArrowheads="1"/>
            </p:cNvSpPr>
            <p:nvPr/>
          </p:nvSpPr>
          <p:spPr bwMode="auto">
            <a:xfrm>
              <a:off x="2928" y="2113"/>
              <a:ext cx="30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lnSpc>
                  <a:spcPct val="110000"/>
                </a:lnSpc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sz="900">
                  <a:latin typeface="Calibri" charset="0"/>
                </a:rPr>
                <a:t>ERS-2</a:t>
              </a:r>
            </a:p>
          </p:txBody>
        </p:sp>
      </p:grpSp>
      <p:sp>
        <p:nvSpPr>
          <p:cNvPr id="9221" name="Text Box 30"/>
          <p:cNvSpPr txBox="1">
            <a:spLocks noChangeArrowheads="1"/>
          </p:cNvSpPr>
          <p:nvPr/>
        </p:nvSpPr>
        <p:spPr bwMode="auto">
          <a:xfrm>
            <a:off x="838200" y="-76200"/>
            <a:ext cx="72405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800">
                <a:latin typeface="Calibri" charset="0"/>
              </a:rPr>
              <a:t>Synthetic Aperture Radar Background For Oil Slicks and Surfactants Analysis</a:t>
            </a:r>
            <a:endParaRPr lang="es-ES" sz="2800">
              <a:latin typeface="Calibri" charset="0"/>
            </a:endParaRPr>
          </a:p>
        </p:txBody>
      </p:sp>
      <p:pic>
        <p:nvPicPr>
          <p:cNvPr id="4123" name="Picture 27" descr="slick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794125"/>
            <a:ext cx="42037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26" descr="p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34"/>
          <a:stretch>
            <a:fillRect/>
          </a:stretch>
        </p:blipFill>
        <p:spPr bwMode="auto">
          <a:xfrm>
            <a:off x="2362200" y="2590800"/>
            <a:ext cx="35099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36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6330564" y="3390900"/>
            <a:ext cx="2809875" cy="2819400"/>
            <a:chOff x="3793" y="1680"/>
            <a:chExt cx="1770" cy="1776"/>
          </a:xfrm>
        </p:grpSpPr>
        <p:pic>
          <p:nvPicPr>
            <p:cNvPr id="219141" name="Picture 5" descr="R155058068G1S009_TSET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93" y="1680"/>
              <a:ext cx="1770" cy="1776"/>
            </a:xfrm>
            <a:prstGeom prst="rect">
              <a:avLst/>
            </a:prstGeom>
            <a:noFill/>
          </p:spPr>
        </p:pic>
        <p:sp>
          <p:nvSpPr>
            <p:cNvPr id="219162" name="Rectangle 26"/>
            <p:cNvSpPr>
              <a:spLocks noChangeArrowheads="1"/>
            </p:cNvSpPr>
            <p:nvPr/>
          </p:nvSpPr>
          <p:spPr bwMode="auto">
            <a:xfrm rot="-1041241">
              <a:off x="3915" y="1743"/>
              <a:ext cx="1511" cy="14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91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r>
              <a:rPr lang="en-US" sz="2000" dirty="0"/>
              <a:t>Texture Classifying Neural Network Algorithm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/>
              <a:t>Remote Sensing Inventory</a:t>
            </a:r>
            <a:endParaRPr lang="en-US" sz="1800" dirty="0"/>
          </a:p>
        </p:txBody>
      </p:sp>
      <p:pic>
        <p:nvPicPr>
          <p:cNvPr id="219143" name="Picture 7" descr="R155058068G1S009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2401"/>
          <a:stretch/>
        </p:blipFill>
        <p:spPr bwMode="auto">
          <a:xfrm>
            <a:off x="263095" y="3742910"/>
            <a:ext cx="2743200" cy="2677326"/>
          </a:xfrm>
          <a:prstGeom prst="rect">
            <a:avLst/>
          </a:prstGeom>
          <a:noFill/>
        </p:spPr>
      </p:pic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1368425" y="2614613"/>
            <a:ext cx="15541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9146" name="Rectangle 10"/>
          <p:cNvSpPr>
            <a:spLocks noChangeArrowheads="1"/>
          </p:cNvSpPr>
          <p:nvPr/>
        </p:nvSpPr>
        <p:spPr bwMode="auto">
          <a:xfrm>
            <a:off x="1852613" y="2614613"/>
            <a:ext cx="228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9148" name="Rectangle 12"/>
          <p:cNvSpPr>
            <a:spLocks noChangeArrowheads="1"/>
          </p:cNvSpPr>
          <p:nvPr/>
        </p:nvSpPr>
        <p:spPr bwMode="auto">
          <a:xfrm>
            <a:off x="1309688" y="2614613"/>
            <a:ext cx="1600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19161" name="Picture 2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143000"/>
            <a:ext cx="43989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9164" name="Text Box 28"/>
          <p:cNvSpPr txBox="1">
            <a:spLocks noChangeArrowheads="1"/>
          </p:cNvSpPr>
          <p:nvPr/>
        </p:nvSpPr>
        <p:spPr bwMode="auto">
          <a:xfrm>
            <a:off x="190500" y="6347804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omic Sans MS" pitchFamily="66" charset="0"/>
              </a:rPr>
              <a:t>File size ~100 </a:t>
            </a:r>
            <a:r>
              <a:rPr lang="en-US" sz="2000" dirty="0" err="1">
                <a:latin typeface="Comic Sans MS" pitchFamily="66" charset="0"/>
              </a:rPr>
              <a:t>Mbyte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219165" name="Text Box 29"/>
          <p:cNvSpPr txBox="1">
            <a:spLocks noChangeArrowheads="1"/>
          </p:cNvSpPr>
          <p:nvPr/>
        </p:nvSpPr>
        <p:spPr bwMode="auto">
          <a:xfrm>
            <a:off x="6245225" y="6232525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omic Sans MS" pitchFamily="66" charset="0"/>
              </a:rPr>
              <a:t>File size ~1 </a:t>
            </a:r>
            <a:r>
              <a:rPr lang="en-US" sz="2000" dirty="0" err="1">
                <a:latin typeface="Comic Sans MS" pitchFamily="66" charset="0"/>
              </a:rPr>
              <a:t>Mbyte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6" name="Footer Placeholder 13"/>
          <p:cNvSpPr txBox="1">
            <a:spLocks/>
          </p:cNvSpPr>
          <p:nvPr/>
        </p:nvSpPr>
        <p:spPr>
          <a:xfrm>
            <a:off x="3124200" y="63404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Remote Sensing Inventory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6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/>
          <a:p>
            <a:r>
              <a:rPr lang="nb-NO"/>
              <a:t>2011-08-19</a:t>
            </a:r>
          </a:p>
        </p:txBody>
      </p:sp>
      <p:sp>
        <p:nvSpPr>
          <p:cNvPr id="102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04D34E-C170-4AC4-9555-485C6B7545A0}" type="slidenum">
              <a:rPr lang="en-US" smtClean="0">
                <a:solidFill>
                  <a:srgbClr val="999999"/>
                </a:solidFill>
              </a:rPr>
              <a:pPr eaLnBrk="1" hangingPunct="1"/>
              <a:t>9</a:t>
            </a:fld>
            <a:r>
              <a:rPr lang="en-US" smtClean="0">
                <a:solidFill>
                  <a:srgbClr val="999999"/>
                </a:solidFill>
              </a:rPr>
              <a:t> -</a:t>
            </a:r>
          </a:p>
        </p:txBody>
      </p:sp>
      <p:sp>
        <p:nvSpPr>
          <p:cNvPr id="10243" name="Date Placeholder 2"/>
          <p:cNvSpPr txBox="1">
            <a:spLocks noGrp="1"/>
          </p:cNvSpPr>
          <p:nvPr/>
        </p:nvSpPr>
        <p:spPr bwMode="white">
          <a:xfrm>
            <a:off x="323850" y="6434138"/>
            <a:ext cx="3429000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nb-NO" sz="800">
                <a:solidFill>
                  <a:srgbClr val="999999"/>
                </a:solidFill>
              </a:rPr>
              <a:t>2011-08-19</a:t>
            </a:r>
          </a:p>
        </p:txBody>
      </p:sp>
      <p:pic>
        <p:nvPicPr>
          <p:cNvPr id="37890" name="Picture 2" descr="sites study 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55638"/>
            <a:ext cx="8686800" cy="612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9491" name="Group 3"/>
          <p:cNvGrpSpPr>
            <a:grpSpLocks/>
          </p:cNvGrpSpPr>
          <p:nvPr/>
        </p:nvGrpSpPr>
        <p:grpSpPr bwMode="auto">
          <a:xfrm>
            <a:off x="295275" y="650875"/>
            <a:ext cx="8720138" cy="6149975"/>
            <a:chOff x="171" y="418"/>
            <a:chExt cx="5493" cy="3874"/>
          </a:xfrm>
        </p:grpSpPr>
        <p:pic>
          <p:nvPicPr>
            <p:cNvPr id="10251" name="Picture 4" descr="sites study s2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" y="418"/>
              <a:ext cx="5493" cy="387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52" name="Group 5"/>
            <p:cNvGrpSpPr>
              <a:grpSpLocks/>
            </p:cNvGrpSpPr>
            <p:nvPr/>
          </p:nvGrpSpPr>
          <p:grpSpPr bwMode="auto">
            <a:xfrm>
              <a:off x="398" y="1056"/>
              <a:ext cx="5052" cy="2936"/>
              <a:chOff x="398" y="1056"/>
              <a:chExt cx="5052" cy="2936"/>
            </a:xfrm>
          </p:grpSpPr>
          <p:sp>
            <p:nvSpPr>
              <p:cNvPr id="10253" name="AutoShape 6"/>
              <p:cNvSpPr>
                <a:spLocks noChangeArrowheads="1"/>
              </p:cNvSpPr>
              <p:nvPr/>
            </p:nvSpPr>
            <p:spPr bwMode="auto">
              <a:xfrm>
                <a:off x="554" y="2064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4" name="AutoShape 7"/>
              <p:cNvSpPr>
                <a:spLocks noChangeArrowheads="1"/>
              </p:cNvSpPr>
              <p:nvPr/>
            </p:nvSpPr>
            <p:spPr bwMode="auto">
              <a:xfrm>
                <a:off x="602" y="201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5" name="AutoShape 8"/>
              <p:cNvSpPr>
                <a:spLocks noChangeArrowheads="1"/>
              </p:cNvSpPr>
              <p:nvPr/>
            </p:nvSpPr>
            <p:spPr bwMode="auto">
              <a:xfrm>
                <a:off x="398" y="2400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6" name="AutoShape 9"/>
              <p:cNvSpPr>
                <a:spLocks noChangeArrowheads="1"/>
              </p:cNvSpPr>
              <p:nvPr/>
            </p:nvSpPr>
            <p:spPr bwMode="auto">
              <a:xfrm>
                <a:off x="2570" y="3168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7" name="AutoShape 10"/>
              <p:cNvSpPr>
                <a:spLocks noChangeArrowheads="1"/>
              </p:cNvSpPr>
              <p:nvPr/>
            </p:nvSpPr>
            <p:spPr bwMode="auto">
              <a:xfrm>
                <a:off x="2408" y="114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8" name="AutoShape 11"/>
              <p:cNvSpPr>
                <a:spLocks noChangeArrowheads="1"/>
              </p:cNvSpPr>
              <p:nvPr/>
            </p:nvSpPr>
            <p:spPr bwMode="auto">
              <a:xfrm>
                <a:off x="1532" y="186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59" name="AutoShape 12"/>
              <p:cNvSpPr>
                <a:spLocks noChangeArrowheads="1"/>
              </p:cNvSpPr>
              <p:nvPr/>
            </p:nvSpPr>
            <p:spPr bwMode="auto">
              <a:xfrm>
                <a:off x="3146" y="2832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0" name="AutoShape 13"/>
              <p:cNvSpPr>
                <a:spLocks noChangeArrowheads="1"/>
              </p:cNvSpPr>
              <p:nvPr/>
            </p:nvSpPr>
            <p:spPr bwMode="auto">
              <a:xfrm>
                <a:off x="3098" y="2880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1" name="AutoShape 14"/>
              <p:cNvSpPr>
                <a:spLocks noChangeArrowheads="1"/>
              </p:cNvSpPr>
              <p:nvPr/>
            </p:nvSpPr>
            <p:spPr bwMode="auto">
              <a:xfrm>
                <a:off x="2522" y="2784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2" name="AutoShape 15"/>
              <p:cNvSpPr>
                <a:spLocks noChangeArrowheads="1"/>
              </p:cNvSpPr>
              <p:nvPr/>
            </p:nvSpPr>
            <p:spPr bwMode="auto">
              <a:xfrm>
                <a:off x="1754" y="3024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3" name="AutoShape 16"/>
              <p:cNvSpPr>
                <a:spLocks noChangeArrowheads="1"/>
              </p:cNvSpPr>
              <p:nvPr/>
            </p:nvSpPr>
            <p:spPr bwMode="auto">
              <a:xfrm>
                <a:off x="1706" y="297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4" name="AutoShape 17"/>
              <p:cNvSpPr>
                <a:spLocks noChangeArrowheads="1"/>
              </p:cNvSpPr>
              <p:nvPr/>
            </p:nvSpPr>
            <p:spPr bwMode="auto">
              <a:xfrm>
                <a:off x="1610" y="2928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5" name="AutoShape 18"/>
              <p:cNvSpPr>
                <a:spLocks noChangeArrowheads="1"/>
              </p:cNvSpPr>
              <p:nvPr/>
            </p:nvSpPr>
            <p:spPr bwMode="auto">
              <a:xfrm>
                <a:off x="4874" y="1872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6" name="AutoShape 19"/>
              <p:cNvSpPr>
                <a:spLocks noChangeArrowheads="1"/>
              </p:cNvSpPr>
              <p:nvPr/>
            </p:nvSpPr>
            <p:spPr bwMode="auto">
              <a:xfrm>
                <a:off x="4856" y="183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7" name="AutoShape 20"/>
              <p:cNvSpPr>
                <a:spLocks noChangeArrowheads="1"/>
              </p:cNvSpPr>
              <p:nvPr/>
            </p:nvSpPr>
            <p:spPr bwMode="auto">
              <a:xfrm>
                <a:off x="4826" y="1800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8" name="AutoShape 21"/>
              <p:cNvSpPr>
                <a:spLocks noChangeArrowheads="1"/>
              </p:cNvSpPr>
              <p:nvPr/>
            </p:nvSpPr>
            <p:spPr bwMode="auto">
              <a:xfrm>
                <a:off x="4230" y="2972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69" name="AutoShape 22"/>
              <p:cNvSpPr>
                <a:spLocks noChangeArrowheads="1"/>
              </p:cNvSpPr>
              <p:nvPr/>
            </p:nvSpPr>
            <p:spPr bwMode="auto">
              <a:xfrm>
                <a:off x="5306" y="3888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0" name="AutoShape 23"/>
              <p:cNvSpPr>
                <a:spLocks noChangeArrowheads="1"/>
              </p:cNvSpPr>
              <p:nvPr/>
            </p:nvSpPr>
            <p:spPr bwMode="auto">
              <a:xfrm>
                <a:off x="5306" y="345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1" name="AutoShape 24"/>
              <p:cNvSpPr>
                <a:spLocks noChangeArrowheads="1"/>
              </p:cNvSpPr>
              <p:nvPr/>
            </p:nvSpPr>
            <p:spPr bwMode="auto">
              <a:xfrm>
                <a:off x="5354" y="3600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2" name="AutoShape 25"/>
              <p:cNvSpPr>
                <a:spLocks noChangeArrowheads="1"/>
              </p:cNvSpPr>
              <p:nvPr/>
            </p:nvSpPr>
            <p:spPr bwMode="auto">
              <a:xfrm>
                <a:off x="2426" y="1056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3" name="AutoShape 26"/>
              <p:cNvSpPr>
                <a:spLocks noChangeArrowheads="1"/>
              </p:cNvSpPr>
              <p:nvPr/>
            </p:nvSpPr>
            <p:spPr bwMode="auto">
              <a:xfrm>
                <a:off x="5402" y="3840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4" name="AutoShape 27"/>
              <p:cNvSpPr>
                <a:spLocks noChangeArrowheads="1"/>
              </p:cNvSpPr>
              <p:nvPr/>
            </p:nvSpPr>
            <p:spPr bwMode="auto">
              <a:xfrm>
                <a:off x="2474" y="1152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  <p:sp>
            <p:nvSpPr>
              <p:cNvPr id="10275" name="AutoShape 28"/>
              <p:cNvSpPr>
                <a:spLocks noChangeArrowheads="1"/>
              </p:cNvSpPr>
              <p:nvPr/>
            </p:nvSpPr>
            <p:spPr bwMode="auto">
              <a:xfrm>
                <a:off x="696" y="3944"/>
                <a:ext cx="48" cy="48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nb-NO"/>
              </a:p>
            </p:txBody>
          </p:sp>
        </p:grpSp>
      </p:grpSp>
      <p:sp>
        <p:nvSpPr>
          <p:cNvPr id="10246" name="Text Box 3"/>
          <p:cNvSpPr txBox="1">
            <a:spLocks noChangeArrowheads="1"/>
          </p:cNvSpPr>
          <p:nvPr/>
        </p:nvSpPr>
        <p:spPr bwMode="auto">
          <a:xfrm>
            <a:off x="381000" y="-31750"/>
            <a:ext cx="34020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3600">
                <a:latin typeface="Calibri" charset="0"/>
              </a:rPr>
              <a:t>Oil Slicks Analysis</a:t>
            </a:r>
            <a:endParaRPr lang="es-ES" sz="3600">
              <a:latin typeface="Calibri" charset="0"/>
            </a:endParaRPr>
          </a:p>
        </p:txBody>
      </p:sp>
      <p:pic>
        <p:nvPicPr>
          <p:cNvPr id="37893" name="Picture 5" descr="sites study s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71199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 descr="sites study s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71199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 descr="sites study s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7119938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521" name="Text Box 33"/>
          <p:cNvSpPr txBox="1">
            <a:spLocks noChangeArrowheads="1"/>
          </p:cNvSpPr>
          <p:nvPr/>
        </p:nvSpPr>
        <p:spPr bwMode="auto">
          <a:xfrm>
            <a:off x="5089525" y="166688"/>
            <a:ext cx="2520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/>
              <a:t>Oil Slick Origins (OSO)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5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348</Words>
  <Application>Microsoft Office PowerPoint</Application>
  <PresentationFormat>On-screen Show (4:3)</PresentationFormat>
  <Paragraphs>64</Paragraphs>
  <Slides>25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Monitoring Active Hydrocarbon Seepage</vt:lpstr>
      <vt:lpstr>Natural Seep Fauna &amp; Habitats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Texture Classifying Neural Network Algorithm</vt:lpstr>
      <vt:lpstr>PowerPoint Presentation</vt:lpstr>
      <vt:lpstr>PowerPoint Presentation</vt:lpstr>
      <vt:lpstr>PowerPoint Presentation</vt:lpstr>
      <vt:lpstr>Mississippi Canyon Area</vt:lpstr>
      <vt:lpstr>Green Canyon Area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</dc:creator>
  <cp:lastModifiedBy>Oscar</cp:lastModifiedBy>
  <cp:revision>11</cp:revision>
  <dcterms:created xsi:type="dcterms:W3CDTF">2011-10-27T21:02:58Z</dcterms:created>
  <dcterms:modified xsi:type="dcterms:W3CDTF">2011-11-08T20:24:32Z</dcterms:modified>
</cp:coreProperties>
</file>