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70" r:id="rId3"/>
    <p:sldId id="271" r:id="rId4"/>
    <p:sldId id="268" r:id="rId5"/>
    <p:sldId id="276" r:id="rId6"/>
    <p:sldId id="269" r:id="rId7"/>
    <p:sldId id="267" r:id="rId8"/>
    <p:sldId id="257" r:id="rId9"/>
    <p:sldId id="258" r:id="rId10"/>
    <p:sldId id="263" r:id="rId11"/>
    <p:sldId id="259" r:id="rId12"/>
    <p:sldId id="265" r:id="rId13"/>
    <p:sldId id="261" r:id="rId14"/>
    <p:sldId id="260" r:id="rId15"/>
    <p:sldId id="262" r:id="rId16"/>
    <p:sldId id="266" r:id="rId17"/>
    <p:sldId id="274" r:id="rId18"/>
    <p:sldId id="275" r:id="rId19"/>
    <p:sldId id="273" r:id="rId20"/>
    <p:sldId id="264" r:id="rId2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8" autoAdjust="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9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6F55880-4202-4541-8084-8843D92D59B9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B62F4A5-C645-4BEE-BF95-A53D4B822F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CSA and PFA deployment sites</a:t>
            </a: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CA49DE-6857-48DA-9702-8A3D0FAA829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Thanks, guys!</a:t>
            </a:r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9FB987-FA48-4B29-9FCF-0516C8E0FF3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From top clockwise: Optode oxygen sensor, METS sensor and conductivity sensor.</a:t>
            </a: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247A6E-27C9-463E-B708-B9A8C80D76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The flume-calibrated chimney washout rate: Vexch, multiplied by mean chimney concentration difference from ambient, yields the sediment-water exchange rate S. Vexch is a function of ambient current velocity.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B2A0CB-A742-4722-8336-4692E2E901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ROVARD floats surface on June 28, 2011</a:t>
            </a: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B91C57-7F75-4D59-92A5-F71BBA73AAA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Chimney sensors after recovery</a:t>
            </a:r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9A00AB-748B-4A7E-8D86-51EE6967BC9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Peeper</a:t>
            </a:r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5101CA-63A5-4286-BFC0-D4B34BE7A5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Battery power loss limited data collection from initial deployment to 21 days. Duty cycling included dense collection every two minutes for four hours every two days. Current velocities average near 3 cm/sec and the tidal range is generally between 30 and 70 cm.</a:t>
            </a: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D94F80-F4D7-425A-8D4A-395064E6896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Bottom O2 data show differences between ambient water O2 concentration (blue), Chimney 1 drawdown (green) and Chimney 2 drawdown (red). This differential will be used to calculate O2 sediment-water O2 uptake.</a:t>
            </a:r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CC7807-F617-4011-A171-794EA35ADAD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Methane data, third from top, show sudden rise above ambient during Sept 16-17.</a:t>
            </a: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53D745-DA7E-461F-B271-7A8C698214B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7BD50-C794-442D-8882-67A74199FBE9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F5BF4-60B3-4AFD-B271-550B172169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7F64B-BF4A-44E5-8C66-8A18FE251F69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4D553-B501-4854-ADBA-ADEFDB3D1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45C02-888B-4172-B61B-8A6596BA89D5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47B1-0F34-4178-BAF8-96C20D8C1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EAE88-1AD9-43BD-B245-790390F1C9E3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6CDF2-6876-41E5-AA64-A9E6E3198E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5D410-CDB0-46B2-A65B-2627E482DA5D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1175E-D496-4C56-AC53-AC934486C1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8CCF6-F179-40A3-A1F7-288D440D57DF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099F9-EAEB-4E53-8090-5D6810FB97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F34D3-4D06-4977-9B0A-BD58CCF08956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5CDF8-0777-4F4F-9A70-539CD23C9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97454-3D43-4DAB-AC84-CD09BC6D92DF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82558-5170-412F-B7A3-6F1E8B0FE3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EE177-0250-407C-BA9D-18484F72B1CC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D1B91-7C86-44EE-A455-DB197CFEE7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34DB4-08F2-40EC-9D5E-1FF531F828A1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D35C6-817E-4142-B0CC-ED001B9424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5963-2677-4A8D-9E2F-7B52CDBD1F7E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6AAD7-B6F1-4447-819E-D17C9F584A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5C82DA-B55C-414B-8B91-C9254DA24541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8B5568-6A2C-4273-8C50-F86D2166F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???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6600"/>
                </a:solidFill>
                <a:latin typeface="Comic Sans MS" pitchFamily="66" charset="0"/>
              </a:rPr>
              <a:t>Results from the initial CSA-ROVARD deployment at MC-118</a:t>
            </a:r>
            <a:r>
              <a:rPr lang="en-US" sz="3600" smtClean="0">
                <a:solidFill>
                  <a:srgbClr val="FF6600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71450" y="4276725"/>
            <a:ext cx="8797925" cy="1143000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b="1" dirty="0" smtClean="0">
                <a:latin typeface="Comic Sans MS"/>
                <a:cs typeface="Comic Sans MS"/>
              </a:rPr>
              <a:t>C.S. Martens, H.P. </a:t>
            </a:r>
            <a:r>
              <a:rPr lang="en-US" b="1" dirty="0" err="1" smtClean="0">
                <a:latin typeface="Comic Sans MS"/>
                <a:cs typeface="Comic Sans MS"/>
              </a:rPr>
              <a:t>Mendlovitz</a:t>
            </a:r>
            <a:r>
              <a:rPr lang="en-US" b="1" dirty="0" smtClean="0">
                <a:latin typeface="Comic Sans MS"/>
                <a:cs typeface="Comic Sans MS"/>
              </a:rPr>
              <a:t>, J.P. </a:t>
            </a:r>
            <a:r>
              <a:rPr lang="en-US" b="1" dirty="0" err="1" smtClean="0">
                <a:latin typeface="Comic Sans MS"/>
                <a:cs typeface="Comic Sans MS"/>
              </a:rPr>
              <a:t>Chanton</a:t>
            </a:r>
            <a:r>
              <a:rPr lang="en-US" b="1" dirty="0" smtClean="0">
                <a:latin typeface="Comic Sans MS"/>
                <a:cs typeface="Comic Sans MS"/>
              </a:rPr>
              <a:t>, K. Sleeper, L. </a:t>
            </a:r>
            <a:r>
              <a:rPr lang="en-US" b="1" dirty="0" err="1" smtClean="0">
                <a:latin typeface="Comic Sans MS"/>
                <a:cs typeface="Comic Sans MS"/>
              </a:rPr>
              <a:t>Lapham</a:t>
            </a:r>
            <a:r>
              <a:rPr lang="en-US" b="1" dirty="0" smtClean="0">
                <a:latin typeface="Comic Sans MS"/>
                <a:cs typeface="Comic Sans MS"/>
              </a:rPr>
              <a:t>, R. Wilson and D. Hoer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endParaRPr lang="en-US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DSC_04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4975"/>
            <a:ext cx="9144000" cy="60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DSC_04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25463"/>
            <a:ext cx="9144000" cy="60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DSC_045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169863"/>
            <a:ext cx="9144000" cy="60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 descr="DSC_042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4113" y="0"/>
            <a:ext cx="455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DSC_041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1388" y="0"/>
            <a:ext cx="455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 descr="DSC_043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5075" y="-55563"/>
            <a:ext cx="45593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HANDI GOM 20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77863"/>
            <a:ext cx="91440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 descr="HANDI GOM 2010 O2 differentia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7675"/>
            <a:ext cx="91440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 descr="HANDI_GOM_2010_CH4-Turb_Ma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339725"/>
            <a:ext cx="9431338" cy="627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 descr="HANDI GOM 2010 CH4 ris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6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2"/>
          <p:cNvSpPr txBox="1">
            <a:spLocks noChangeArrowheads="1"/>
          </p:cNvSpPr>
          <p:nvPr/>
        </p:nvSpPr>
        <p:spPr bwMode="auto">
          <a:xfrm>
            <a:off x="2819400" y="228600"/>
            <a:ext cx="3733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Gulf of Mexico – MC 118</a:t>
            </a:r>
          </a:p>
        </p:txBody>
      </p:sp>
      <p:sp>
        <p:nvSpPr>
          <p:cNvPr id="6" name="Oval 5"/>
          <p:cNvSpPr/>
          <p:nvPr/>
        </p:nvSpPr>
        <p:spPr>
          <a:xfrm>
            <a:off x="7832725" y="6096000"/>
            <a:ext cx="92075" cy="920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832725" y="5715000"/>
            <a:ext cx="92075" cy="92075"/>
          </a:xfrm>
          <a:prstGeom prst="ellipse">
            <a:avLst/>
          </a:prstGeom>
          <a:solidFill>
            <a:srgbClr val="B381D9"/>
          </a:solidFill>
          <a:ln>
            <a:solidFill>
              <a:srgbClr val="B38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sp>
        <p:nvSpPr>
          <p:cNvPr id="8" name="Oval 7"/>
          <p:cNvSpPr/>
          <p:nvPr/>
        </p:nvSpPr>
        <p:spPr>
          <a:xfrm>
            <a:off x="7832725" y="5927725"/>
            <a:ext cx="92075" cy="92075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5365" name="Group 11"/>
          <p:cNvGrpSpPr>
            <a:grpSpLocks/>
          </p:cNvGrpSpPr>
          <p:nvPr/>
        </p:nvGrpSpPr>
        <p:grpSpPr bwMode="auto">
          <a:xfrm>
            <a:off x="0" y="225425"/>
            <a:ext cx="9144000" cy="6099175"/>
            <a:chOff x="0" y="226213"/>
            <a:chExt cx="9144000" cy="6098388"/>
          </a:xfrm>
        </p:grpSpPr>
        <p:pic>
          <p:nvPicPr>
            <p:cNvPr id="15367" name="Picture 1" descr="Total Area MC 118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26213"/>
              <a:ext cx="9144000" cy="6098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Oval 3"/>
            <p:cNvSpPr/>
            <p:nvPr/>
          </p:nvSpPr>
          <p:spPr>
            <a:xfrm>
              <a:off x="2441575" y="1934143"/>
              <a:ext cx="90488" cy="9047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2578100" y="1488113"/>
              <a:ext cx="92075" cy="90475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flipH="1" flipV="1">
              <a:off x="2532063" y="1578588"/>
              <a:ext cx="92075" cy="173016"/>
            </a:xfrm>
            <a:prstGeom prst="ellipse">
              <a:avLst/>
            </a:prstGeom>
            <a:solidFill>
              <a:srgbClr val="B381D9"/>
            </a:solidFill>
            <a:ln>
              <a:solidFill>
                <a:srgbClr val="B38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/>
            </a:p>
          </p:txBody>
        </p:sp>
      </p:grpSp>
      <p:sp>
        <p:nvSpPr>
          <p:cNvPr id="15366" name="TextBox 10"/>
          <p:cNvSpPr txBox="1">
            <a:spLocks noChangeArrowheads="1"/>
          </p:cNvSpPr>
          <p:nvPr/>
        </p:nvSpPr>
        <p:spPr bwMode="auto">
          <a:xfrm>
            <a:off x="7391400" y="6553200"/>
            <a:ext cx="21336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chemeClr val="bg2"/>
                </a:solidFill>
                <a:latin typeface="Calibri" pitchFamily="34" charset="0"/>
              </a:rPr>
              <a:t>Prepared by Michela Ingrassia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 descr="DSC_046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0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1828800" y="381000"/>
            <a:ext cx="5683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2"/>
                </a:solidFill>
                <a:latin typeface="Calibri" pitchFamily="34" charset="0"/>
              </a:rPr>
              <a:t>Gulf of Mexico – MC 118 – northwest sector</a:t>
            </a:r>
          </a:p>
        </p:txBody>
      </p:sp>
      <p:sp>
        <p:nvSpPr>
          <p:cNvPr id="7" name="Oval 6"/>
          <p:cNvSpPr/>
          <p:nvPr/>
        </p:nvSpPr>
        <p:spPr>
          <a:xfrm>
            <a:off x="7696200" y="61722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696200" y="5715000"/>
            <a:ext cx="152400" cy="152400"/>
          </a:xfrm>
          <a:prstGeom prst="ellipse">
            <a:avLst/>
          </a:prstGeom>
          <a:solidFill>
            <a:srgbClr val="B381D9"/>
          </a:solidFill>
          <a:ln>
            <a:solidFill>
              <a:srgbClr val="B38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696200" y="5943600"/>
            <a:ext cx="152400" cy="1524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7413" name="Group 15"/>
          <p:cNvGrpSpPr>
            <a:grpSpLocks/>
          </p:cNvGrpSpPr>
          <p:nvPr/>
        </p:nvGrpSpPr>
        <p:grpSpPr bwMode="auto">
          <a:xfrm>
            <a:off x="0" y="515938"/>
            <a:ext cx="9158288" cy="6107112"/>
            <a:chOff x="0" y="515961"/>
            <a:chExt cx="9158166" cy="6107836"/>
          </a:xfrm>
        </p:grpSpPr>
        <p:pic>
          <p:nvPicPr>
            <p:cNvPr id="17415" name="Picture 3" descr="Zoom North Sector MC 118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515961"/>
              <a:ext cx="9158166" cy="6107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16" name="Group 10"/>
            <p:cNvGrpSpPr>
              <a:grpSpLocks/>
            </p:cNvGrpSpPr>
            <p:nvPr/>
          </p:nvGrpSpPr>
          <p:grpSpPr bwMode="auto">
            <a:xfrm>
              <a:off x="2955378" y="2166178"/>
              <a:ext cx="549822" cy="1708501"/>
              <a:chOff x="2955378" y="2166178"/>
              <a:chExt cx="549822" cy="1708501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2955886" y="3721504"/>
                <a:ext cx="152398" cy="152418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200358" y="2652990"/>
                <a:ext cx="152398" cy="152418"/>
              </a:xfrm>
              <a:prstGeom prst="ellipse">
                <a:avLst/>
              </a:prstGeom>
              <a:solidFill>
                <a:srgbClr val="B381D9"/>
              </a:solidFill>
              <a:ln>
                <a:solidFill>
                  <a:srgbClr val="B381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3352756" y="2165569"/>
                <a:ext cx="152398" cy="152418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sp>
        <p:nvSpPr>
          <p:cNvPr id="17414" name="TextBox 14"/>
          <p:cNvSpPr txBox="1">
            <a:spLocks noChangeArrowheads="1"/>
          </p:cNvSpPr>
          <p:nvPr/>
        </p:nvSpPr>
        <p:spPr bwMode="auto">
          <a:xfrm>
            <a:off x="7391400" y="6553200"/>
            <a:ext cx="21336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chemeClr val="bg2"/>
                </a:solidFill>
                <a:latin typeface="Calibri" pitchFamily="34" charset="0"/>
              </a:rPr>
              <a:t>Prepared by Michela Ingrassia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23888" eaLnBrk="1" hangingPunct="1"/>
            <a:endParaRPr lang="en-US" smtClean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lum contrast="-20000"/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207963"/>
            <a:ext cx="8432800" cy="623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-100013" y="1276350"/>
          <a:ext cx="9344026" cy="4303713"/>
        </p:xfrm>
        <a:graphic>
          <a:graphicData uri="http://schemas.openxmlformats.org/presentationml/2006/ole">
            <p:oleObj spid="_x0000_s26626" name="Document" r:id="rId4" imgW="5486198" imgH="2527207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1. ROVARD-CSA CFphoto Nov18,2010MC-11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23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DSC_038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4000"/>
            <a:ext cx="9144000" cy="60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DSC_038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7675"/>
            <a:ext cx="9144000" cy="60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198</Words>
  <Application>Microsoft Macintosh PowerPoint</Application>
  <PresentationFormat>On-screen Show (4:3)</PresentationFormat>
  <Paragraphs>26</Paragraphs>
  <Slides>20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Comic Sans MS</vt:lpstr>
      <vt:lpstr>Office Theme</vt:lpstr>
      <vt:lpstr>???</vt:lpstr>
      <vt:lpstr>Results from the initial CSA-ROVARD deployment at MC-118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UNC Chapel Hill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Results from the initial CSA-ROVARD deployment at MC-118 </dc:title>
  <dc:creator>Chris Martens</dc:creator>
  <cp:lastModifiedBy>jchanton</cp:lastModifiedBy>
  <cp:revision>4</cp:revision>
  <dcterms:created xsi:type="dcterms:W3CDTF">2011-11-07T15:11:37Z</dcterms:created>
  <dcterms:modified xsi:type="dcterms:W3CDTF">2011-11-08T16:26:19Z</dcterms:modified>
</cp:coreProperties>
</file>