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  <p:sldMasterId id="2147483687" r:id="rId3"/>
    <p:sldMasterId id="2147483911" r:id="rId4"/>
  </p:sldMasterIdLst>
  <p:notesMasterIdLst>
    <p:notesMasterId r:id="rId20"/>
  </p:notesMasterIdLst>
  <p:handoutMasterIdLst>
    <p:handoutMasterId r:id="rId21"/>
  </p:handoutMasterIdLst>
  <p:sldIdLst>
    <p:sldId id="756" r:id="rId5"/>
    <p:sldId id="776" r:id="rId6"/>
    <p:sldId id="757" r:id="rId7"/>
    <p:sldId id="749" r:id="rId8"/>
    <p:sldId id="701" r:id="rId9"/>
    <p:sldId id="702" r:id="rId10"/>
    <p:sldId id="758" r:id="rId11"/>
    <p:sldId id="706" r:id="rId12"/>
    <p:sldId id="755" r:id="rId13"/>
    <p:sldId id="780" r:id="rId14"/>
    <p:sldId id="794" r:id="rId15"/>
    <p:sldId id="775" r:id="rId16"/>
    <p:sldId id="783" r:id="rId17"/>
    <p:sldId id="773" r:id="rId18"/>
    <p:sldId id="754" r:id="rId19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9900"/>
    <a:srgbClr val="CCFF99"/>
    <a:srgbClr val="3333CC"/>
    <a:srgbClr val="0033CC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91" autoAdjust="0"/>
    <p:restoredTop sz="92260" autoAdjust="0"/>
  </p:normalViewPr>
  <p:slideViewPr>
    <p:cSldViewPr showGuides="1">
      <p:cViewPr varScale="1">
        <p:scale>
          <a:sx n="85" d="100"/>
          <a:sy n="85" d="100"/>
        </p:scale>
        <p:origin x="-6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3925"/>
            <a:ext cx="30781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8543925"/>
            <a:ext cx="307816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84569A72-3535-4F3C-9113-09821AB3FF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03338" y="674688"/>
            <a:ext cx="4495800" cy="3371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27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DCB9064-A417-4550-B525-56F1CD08E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895FE-FCE5-4C96-8330-1BB018FCC44D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Line 106,  about 200m wide by 40 m deep about</a:t>
            </a:r>
            <a:r>
              <a:rPr lang="en-US" baseline="0" dirty="0" smtClean="0"/>
              <a:t> 5 </a:t>
            </a:r>
            <a:r>
              <a:rPr lang="en-US" baseline="0" dirty="0" err="1" smtClean="0"/>
              <a:t>miliseconds</a:t>
            </a:r>
            <a:r>
              <a:rPr lang="en-US" baseline="0" dirty="0" smtClean="0"/>
              <a:t> (0.05 seconds)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1.5</a:t>
            </a:r>
            <a:r>
              <a:rPr lang="en-US" baseline="0" dirty="0" smtClean="0"/>
              <a:t> sec 1100m Western </a:t>
            </a:r>
            <a:r>
              <a:rPr lang="en-US" baseline="0" dirty="0" err="1" smtClean="0"/>
              <a:t>Geico</a:t>
            </a:r>
            <a:endParaRPr lang="en-US" baseline="0" dirty="0" smtClean="0"/>
          </a:p>
          <a:p>
            <a:r>
              <a:rPr lang="en-US" baseline="0" dirty="0" smtClean="0"/>
              <a:t>.4 sec   300 m  SSDR  box area (450m max depth)</a:t>
            </a:r>
          </a:p>
          <a:p>
            <a:r>
              <a:rPr lang="en-US" baseline="0" dirty="0" smtClean="0"/>
              <a:t>.15 sec  100 m   SSDR zoom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1000m</a:t>
            </a:r>
          </a:p>
          <a:p>
            <a:r>
              <a:rPr lang="en-US" dirty="0" smtClean="0"/>
              <a:t>200m</a:t>
            </a:r>
          </a:p>
          <a:p>
            <a:r>
              <a:rPr lang="en-US" dirty="0" smtClean="0"/>
              <a:t>35m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do we want this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stamp:</a:t>
            </a:r>
          </a:p>
          <a:p>
            <a:r>
              <a:rPr lang="en-US" dirty="0" smtClean="0"/>
              <a:t>Source</a:t>
            </a:r>
            <a:r>
              <a:rPr lang="en-US" baseline="0" dirty="0" smtClean="0"/>
              <a:t> Signature:</a:t>
            </a:r>
          </a:p>
          <a:p>
            <a:r>
              <a:rPr lang="en-US" baseline="0" dirty="0" smtClean="0"/>
              <a:t>	Clipped therefore must use an ideal wave form for correlation</a:t>
            </a:r>
          </a:p>
          <a:p>
            <a:r>
              <a:rPr lang="en-US" baseline="0" dirty="0" smtClean="0"/>
              <a:t>	Anti-alias filter for the digitizer: must apply the same filter to the ideal waveform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CB9064-A417-4550-B525-56F1CD08EFD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tate_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865E6-FF54-4926-AA26-59F6A17A6BDE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01BF5-12ED-428C-8341-2A7E40680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DF404-2774-4BA5-80ED-48B5CF4606E6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67D3F-1308-4EDB-9F95-A6DBE45CBE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5A084-254C-480C-B776-E13A662597BE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C94F2-A0E2-4626-8777-4F90A5D15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B24C-09AC-4C74-8E94-CDD194689833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84833-68A6-4214-960D-9E6ABFB6D7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792-E392-4968-AB4F-16713187AB24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F7E58-5A5C-4475-8678-D4E8700C66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13F33-486A-4726-86A4-7C315EFA7FB7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6BB97-BC25-4E80-A354-5973AE5E0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C498-4AB4-4915-8BA4-64AD3CEAF789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B13F-BFB6-49F4-963E-52F98D6B69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D792-32C6-46B7-B7E2-34A0FAAE94B0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59134-A29A-433D-8AFE-B5F73879F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4BD51-7F5A-4EE1-8D9C-9C90E09BD108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6EAA-5DB4-40BF-BC59-A553F65B3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97A42-ED07-4ED9-BF2B-31B9FBE438E6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481CE-5C7F-4C1D-9B94-431A9B8F88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FA3AB-B361-4175-8327-953B6AF74315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6CACB-704F-48E4-87A6-254AC850D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029BC-D37A-4012-86D1-0208BBBBE989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1CDF1-845D-4253-AE09-810AF3990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5F427-EFFE-4B21-BBD4-BBC11A903F92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305B4-3E76-4F88-A06C-5DF42E15C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53CB4-5210-4F82-B89E-158FD438D83D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D0A0-6D94-40C5-93F4-CEE6F7EC3C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08C76-BA37-4EB9-A504-1E0048540C6F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60D97-1843-438B-9C6B-19CF83474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EAE76-E579-4BED-A04B-9F1134A49CF0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A0C0F-B69C-462F-9215-25AA3AD1DF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D5A62-7362-4B52-8803-D7255D724D97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53A6A-C622-43C9-80C3-41862E9F89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70E5D-5550-4B35-94C4-437DA1133995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3F6F6-0AD5-49BF-BD7F-068B2FCD6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23C0-1403-4A8C-A729-A87B5E30C0F5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744A6-670D-404A-B26E-FF709C377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F495E-862F-447B-A5A2-189D36466D34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3A66-7D01-458C-9516-1CD1929E3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3BA6-1FCF-422E-A658-60BCEEC61E10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3F30E-868C-493A-9D3A-472008264B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188E8-4672-4E69-8379-1802B33F5C49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51CD-7E8E-4CEC-B0F5-E3A7A9B62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tate_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</p:spPr>
        <p:txBody>
          <a:bodyPr/>
          <a:lstStyle>
            <a:lvl1pPr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429000" y="3429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it-IT"/>
          </a:p>
        </p:txBody>
      </p:sp>
      <p:pic>
        <p:nvPicPr>
          <p:cNvPr id="1027" name="Picture 4" descr="state_01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F7E17AD-8B7A-46B9-89AB-21F1F4E7BCAE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486928-EEFC-472D-8DB1-6DD36D7F3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32B6D5E-684E-41C6-8343-98253EECC986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EEA8A7-960C-4548-9802-B72B248E8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429000" y="3429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80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27" name="Picture 4" descr="state_01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0099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66800" y="304800"/>
            <a:ext cx="6858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99"/>
                </a:solidFill>
              </a:rPr>
              <a:t>New Survey Systems</a:t>
            </a:r>
          </a:p>
          <a:p>
            <a:pPr algn="ctr"/>
            <a:r>
              <a:rPr lang="en-US" sz="3600" b="1" dirty="0" smtClean="0">
                <a:solidFill>
                  <a:srgbClr val="000099"/>
                </a:solidFill>
              </a:rPr>
              <a:t>Polarity Preserving Sub-Bottom Profiler (Chirp)</a:t>
            </a: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sz="1800" b="1" dirty="0" smtClean="0">
              <a:solidFill>
                <a:srgbClr val="000099"/>
              </a:solidFill>
            </a:endParaRPr>
          </a:p>
          <a:p>
            <a:pPr algn="ctr"/>
            <a:endParaRPr lang="en-US" b="1" dirty="0" smtClean="0">
              <a:solidFill>
                <a:srgbClr val="000099"/>
              </a:solidFill>
            </a:endParaRPr>
          </a:p>
          <a:p>
            <a:pPr algn="ctr"/>
            <a:endParaRPr lang="en-US" b="1" dirty="0" smtClean="0">
              <a:solidFill>
                <a:srgbClr val="000099"/>
              </a:solidFill>
            </a:endParaRPr>
          </a:p>
          <a:p>
            <a:pPr algn="ctr"/>
            <a:endParaRPr lang="en-US" sz="2200" b="1" dirty="0" smtClean="0">
              <a:solidFill>
                <a:srgbClr val="000099"/>
              </a:solidFill>
            </a:endParaRPr>
          </a:p>
          <a:p>
            <a:pPr algn="ctr"/>
            <a:r>
              <a:rPr lang="en-US" sz="2200" b="1" dirty="0" smtClean="0">
                <a:solidFill>
                  <a:srgbClr val="000099"/>
                </a:solidFill>
              </a:rPr>
              <a:t>Gulf of Mexico Hydrates Research Consortium</a:t>
            </a:r>
          </a:p>
          <a:p>
            <a:pPr algn="ctr"/>
            <a:r>
              <a:rPr lang="en-US" sz="2200" b="1" dirty="0" smtClean="0">
                <a:solidFill>
                  <a:srgbClr val="000099"/>
                </a:solidFill>
              </a:rPr>
              <a:t>Annual Meeting, November 8, 2011</a:t>
            </a:r>
          </a:p>
          <a:p>
            <a:pPr algn="ctr"/>
            <a:r>
              <a:rPr lang="en-US" sz="2200" b="1" dirty="0" smtClean="0">
                <a:solidFill>
                  <a:srgbClr val="000099"/>
                </a:solidFill>
                <a:cs typeface="Times New Roman" pitchFamily="18" charset="0"/>
              </a:rPr>
              <a:t>Cabot Lodge, Jackson Ms</a:t>
            </a:r>
          </a:p>
          <a:p>
            <a:pPr algn="ctr">
              <a:spcBef>
                <a:spcPts val="0"/>
              </a:spcBef>
            </a:pPr>
            <a:r>
              <a:rPr lang="en-US" sz="2200" b="1" dirty="0" smtClean="0">
                <a:solidFill>
                  <a:srgbClr val="000099"/>
                </a:solidFill>
                <a:cs typeface="Times New Roman" pitchFamily="18" charset="0"/>
              </a:rPr>
              <a:t>Ken Sleeper, MMRI</a:t>
            </a:r>
          </a:p>
          <a:p>
            <a:pPr algn="ctr">
              <a:spcBef>
                <a:spcPts val="0"/>
              </a:spcBef>
            </a:pPr>
            <a:r>
              <a:rPr lang="en-US" sz="2200" b="1" dirty="0" smtClean="0">
                <a:solidFill>
                  <a:srgbClr val="000099"/>
                </a:solidFill>
                <a:cs typeface="Times New Roman" pitchFamily="18" charset="0"/>
              </a:rPr>
              <a:t>Project Manager</a:t>
            </a:r>
            <a:endParaRPr lang="en-US" sz="2200" b="1" dirty="0">
              <a:solidFill>
                <a:srgbClr val="000099"/>
              </a:solidFill>
              <a:cs typeface="Times New Roman" pitchFamily="18" charset="0"/>
            </a:endParaRPr>
          </a:p>
          <a:p>
            <a:pPr algn="ctr"/>
            <a:endParaRPr lang="en-US" sz="2000" b="1" dirty="0">
              <a:solidFill>
                <a:srgbClr val="000099"/>
              </a:solidFill>
            </a:endParaRPr>
          </a:p>
          <a:p>
            <a:pPr algn="ctr"/>
            <a:endParaRPr lang="en-US" sz="2000" b="1" dirty="0">
              <a:solidFill>
                <a:srgbClr val="000099"/>
              </a:solidFill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09600" y="5334000"/>
            <a:ext cx="792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endParaRPr lang="it-IT" sz="1800" b="1">
              <a:solidFill>
                <a:srgbClr val="000099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667000" y="2389839"/>
            <a:ext cx="3726827" cy="1953561"/>
            <a:chOff x="2286000" y="2209800"/>
            <a:chExt cx="3726827" cy="1953561"/>
          </a:xfrm>
        </p:grpSpPr>
        <p:pic>
          <p:nvPicPr>
            <p:cNvPr id="59394" name="Picture 2" descr="C:\Users\ksleeper\Desktop\HRC-Jackson 2011\Picture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90800" y="2209800"/>
              <a:ext cx="3422027" cy="195356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8" name="Picture 3" descr="D:\Marco\AUVCruiseJuly11\Pics\IMG_0378.JPG"/>
            <p:cNvPicPr>
              <a:picLocks noChangeAspect="1" noChangeArrowheads="1"/>
            </p:cNvPicPr>
            <p:nvPr/>
          </p:nvPicPr>
          <p:blipFill>
            <a:blip r:embed="rId4" cstate="print"/>
            <a:srcRect l="29259" t="17778" r="14444" b="25555"/>
            <a:stretch>
              <a:fillRect/>
            </a:stretch>
          </p:blipFill>
          <p:spPr bwMode="auto">
            <a:xfrm>
              <a:off x="2286000" y="2209800"/>
              <a:ext cx="782918" cy="10507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Polarity Preserving Chirp</a:t>
            </a:r>
            <a:br>
              <a:rPr lang="en-US" sz="4400" dirty="0" smtClean="0"/>
            </a:br>
            <a:r>
              <a:rPr lang="en-US" sz="3200" dirty="0" smtClean="0"/>
              <a:t>Line 223601</a:t>
            </a:r>
          </a:p>
        </p:txBody>
      </p:sp>
      <p:pic>
        <p:nvPicPr>
          <p:cNvPr id="62466" name="Picture 2" descr="C:\Users\ksleeper\Desktop\HRC-Jackson 2011\2011-07 AUVCruiseJuly11\Chirp223601_depth_correct.jpg"/>
          <p:cNvPicPr>
            <a:picLocks noChangeAspect="1" noChangeArrowheads="1"/>
          </p:cNvPicPr>
          <p:nvPr/>
        </p:nvPicPr>
        <p:blipFill>
          <a:blip r:embed="rId2" cstate="print"/>
          <a:srcRect l="57258" r="7441" b="11111"/>
          <a:stretch>
            <a:fillRect/>
          </a:stretch>
        </p:blipFill>
        <p:spPr bwMode="auto">
          <a:xfrm>
            <a:off x="457200" y="1524000"/>
            <a:ext cx="8153400" cy="3657600"/>
          </a:xfrm>
          <a:prstGeom prst="rect">
            <a:avLst/>
          </a:prstGeom>
          <a:noFill/>
        </p:spPr>
      </p:pic>
      <p:grpSp>
        <p:nvGrpSpPr>
          <p:cNvPr id="9" name="Group 8"/>
          <p:cNvGrpSpPr/>
          <p:nvPr/>
        </p:nvGrpSpPr>
        <p:grpSpPr>
          <a:xfrm>
            <a:off x="5791200" y="4876800"/>
            <a:ext cx="2895600" cy="1385529"/>
            <a:chOff x="2819400" y="4419600"/>
            <a:chExt cx="3886200" cy="1995129"/>
          </a:xfrm>
        </p:grpSpPr>
        <p:pic>
          <p:nvPicPr>
            <p:cNvPr id="5" name="Picture 2" descr="D:\Marco\AUVCruiseJuly11\Chirp_lines_location_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19400" y="4419600"/>
              <a:ext cx="3886200" cy="1995129"/>
            </a:xfrm>
            <a:prstGeom prst="rect">
              <a:avLst/>
            </a:prstGeom>
            <a:noFill/>
          </p:spPr>
        </p:pic>
        <p:cxnSp>
          <p:nvCxnSpPr>
            <p:cNvPr id="7" name="Straight Connector 6"/>
            <p:cNvCxnSpPr/>
            <p:nvPr/>
          </p:nvCxnSpPr>
          <p:spPr>
            <a:xfrm flipV="1">
              <a:off x="3621881" y="5407136"/>
              <a:ext cx="936082" cy="24833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Polarity Preserving Chirp </a:t>
            </a:r>
            <a:br>
              <a:rPr lang="en-US" sz="4400" dirty="0" smtClean="0"/>
            </a:br>
            <a:r>
              <a:rPr lang="en-US" sz="3200" dirty="0" smtClean="0"/>
              <a:t>Line 221859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2" descr="C:\Users\ksleeper\Desktop\HRC-Jackson 2011\2011-07 AUVCruiseJuly11\20110709_221859_0.dta.jpg"/>
          <p:cNvPicPr>
            <a:picLocks noChangeArrowheads="1"/>
          </p:cNvPicPr>
          <p:nvPr/>
        </p:nvPicPr>
        <p:blipFill>
          <a:blip r:embed="rId2" cstate="print"/>
          <a:srcRect l="46666" t="18182" r="1880" b="22727"/>
          <a:stretch>
            <a:fillRect/>
          </a:stretch>
        </p:blipFill>
        <p:spPr bwMode="auto">
          <a:xfrm>
            <a:off x="533400" y="2026920"/>
            <a:ext cx="7955280" cy="2468880"/>
          </a:xfrm>
          <a:prstGeom prst="rect">
            <a:avLst/>
          </a:prstGeom>
          <a:noFill/>
        </p:spPr>
      </p:pic>
      <p:grpSp>
        <p:nvGrpSpPr>
          <p:cNvPr id="9" name="Group 8"/>
          <p:cNvGrpSpPr/>
          <p:nvPr/>
        </p:nvGrpSpPr>
        <p:grpSpPr>
          <a:xfrm>
            <a:off x="5334000" y="4634271"/>
            <a:ext cx="2971800" cy="1537929"/>
            <a:chOff x="2286000" y="4267200"/>
            <a:chExt cx="3886200" cy="1995129"/>
          </a:xfrm>
        </p:grpSpPr>
        <p:pic>
          <p:nvPicPr>
            <p:cNvPr id="4" name="Picture 2" descr="D:\Marco\AUVCruiseJuly11\Chirp_lines_location_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0" y="4267200"/>
              <a:ext cx="3886200" cy="1995129"/>
            </a:xfrm>
            <a:prstGeom prst="rect">
              <a:avLst/>
            </a:prstGeom>
            <a:noFill/>
          </p:spPr>
        </p:pic>
        <p:cxnSp>
          <p:nvCxnSpPr>
            <p:cNvPr id="6" name="Straight Connector 5"/>
            <p:cNvCxnSpPr/>
            <p:nvPr/>
          </p:nvCxnSpPr>
          <p:spPr>
            <a:xfrm flipH="1">
              <a:off x="4234131" y="4518024"/>
              <a:ext cx="160071" cy="7328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Polarity Preservation</a:t>
            </a:r>
            <a:br>
              <a:rPr lang="en-US" sz="4400" dirty="0" smtClean="0"/>
            </a:br>
            <a:r>
              <a:rPr lang="en-US" sz="3600" dirty="0" smtClean="0"/>
              <a:t>Physical Properties of the Sediment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105400" y="1874837"/>
            <a:ext cx="40386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Impedance (Z):</a:t>
            </a:r>
          </a:p>
          <a:p>
            <a:pPr lvl="1"/>
            <a:r>
              <a:rPr lang="en-US" dirty="0" smtClean="0"/>
              <a:t> </a:t>
            </a:r>
            <a:r>
              <a:rPr lang="en-US" sz="2000" b="1" dirty="0" smtClean="0">
                <a:solidFill>
                  <a:srgbClr val="000099"/>
                </a:solidFill>
              </a:rPr>
              <a:t>velocity x density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Reflection Coefficient (R):  </a:t>
            </a:r>
          </a:p>
          <a:p>
            <a:pPr marL="511175" indent="-511175"/>
            <a:r>
              <a:rPr lang="en-US" sz="2400" dirty="0" smtClean="0"/>
              <a:t>	</a:t>
            </a:r>
            <a:r>
              <a:rPr lang="en-US" sz="2200" dirty="0" smtClean="0"/>
              <a:t>Change in impedance </a:t>
            </a:r>
            <a:endParaRPr lang="en-US" sz="2200" dirty="0" smtClean="0"/>
          </a:p>
          <a:p>
            <a:pPr marL="511175" indent="-511175"/>
            <a:r>
              <a:rPr lang="en-US" sz="2200" dirty="0" smtClean="0"/>
              <a:t>	</a:t>
            </a:r>
            <a:r>
              <a:rPr lang="en-US" sz="2200" dirty="0" smtClean="0"/>
              <a:t>Need Polarity to Calculate</a:t>
            </a:r>
            <a:endParaRPr lang="en-US" sz="2000" dirty="0" smtClean="0"/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Elastic </a:t>
            </a:r>
            <a:r>
              <a:rPr lang="en-US" sz="2400" dirty="0" smtClean="0"/>
              <a:t>Modulus</a:t>
            </a:r>
          </a:p>
          <a:p>
            <a:pPr marL="744538" lvl="1" indent="-233363"/>
            <a:r>
              <a:rPr lang="en-US" sz="2000" b="1" dirty="0" smtClean="0">
                <a:solidFill>
                  <a:srgbClr val="000099"/>
                </a:solidFill>
              </a:rPr>
              <a:t>Bulk and Shear Modulus</a:t>
            </a:r>
          </a:p>
          <a:p>
            <a:endParaRPr lang="en-US" dirty="0"/>
          </a:p>
        </p:txBody>
      </p:sp>
      <p:pic>
        <p:nvPicPr>
          <p:cNvPr id="8" name="Picture 2" descr="C:\Users\mdemidio\Desktop\ScreenHunter_01 Sep. 16 13.57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15" t="2222" r="42200" b="25000"/>
          <a:stretch>
            <a:fillRect/>
          </a:stretch>
        </p:blipFill>
        <p:spPr bwMode="auto">
          <a:xfrm>
            <a:off x="609600" y="1485895"/>
            <a:ext cx="4510923" cy="537210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Polarity Preserving Chirp System</a:t>
            </a:r>
            <a:br>
              <a:rPr lang="en-US" sz="4400" dirty="0" smtClean="0"/>
            </a:br>
            <a:r>
              <a:rPr lang="en-US" sz="4000" dirty="0" smtClean="0"/>
              <a:t>A Valuable New Tool</a:t>
            </a:r>
            <a:endParaRPr lang="en-US" sz="4000" dirty="0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sz="half" idx="2"/>
          </p:nvPr>
        </p:nvSpPr>
        <p:spPr>
          <a:xfrm>
            <a:off x="4648200" y="1828800"/>
            <a:ext cx="4038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Portable</a:t>
            </a:r>
            <a:r>
              <a:rPr lang="en-US" sz="2200" dirty="0" smtClean="0">
                <a:solidFill>
                  <a:schemeClr val="accent2">
                    <a:lumMod val="75000"/>
                  </a:schemeClr>
                </a:solidFill>
              </a:rPr>
              <a:t> (other AUVs)</a:t>
            </a: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High Resolution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Co-registered with bathymetry</a:t>
            </a: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Estimate Physical Properties</a:t>
            </a: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Complete Access to the Raw Data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(New Processing)</a:t>
            </a:r>
          </a:p>
          <a:p>
            <a:pPr>
              <a:buFont typeface="Arial" pitchFamily="34" charset="0"/>
              <a:buChar char="•"/>
            </a:pP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3" descr="E:\HRC-Jackson 2011\2011-07 AUVCruiseJuly11\Pics_Cruise\Vernon\DSC_39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752600"/>
            <a:ext cx="4038600" cy="2679936"/>
          </a:xfrm>
          <a:prstGeom prst="rect">
            <a:avLst/>
          </a:prstGeom>
          <a:noFill/>
        </p:spPr>
      </p:pic>
      <p:pic>
        <p:nvPicPr>
          <p:cNvPr id="7" name="Picture 2" descr="C:\Users\ksleeper\Documents\M M R I\a Gas Hydrates\1 MC118\a Field Work and Cruise Planning\2011 cruises\04-11 OBS Bunny Bordelon\jpeg\DSC_0085.JPG"/>
          <p:cNvPicPr>
            <a:picLocks noChangeAspect="1" noChangeArrowheads="1"/>
          </p:cNvPicPr>
          <p:nvPr/>
        </p:nvPicPr>
        <p:blipFill>
          <a:blip r:embed="rId4" cstate="print"/>
          <a:srcRect l="7548" t="19642" r="22642" b="9414"/>
          <a:stretch>
            <a:fillRect/>
          </a:stretch>
        </p:blipFill>
        <p:spPr bwMode="auto">
          <a:xfrm>
            <a:off x="990600" y="4572000"/>
            <a:ext cx="28194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400" dirty="0" smtClean="0"/>
              <a:t>The Next Step</a:t>
            </a:r>
            <a:br>
              <a:rPr lang="en-US" sz="4400" dirty="0" smtClean="0"/>
            </a:br>
            <a:r>
              <a:rPr lang="en-US" sz="3600" dirty="0" smtClean="0"/>
              <a:t>Improvements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371600"/>
            <a:ext cx="6019800" cy="52578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200" dirty="0" smtClean="0"/>
              <a:t>Vehicle communications interference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talk less – do more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Time Stamp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Minor sequencing issues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Selecting pre-set and custom source signatures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Source library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Sample rates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Source Signature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Transducer response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Correct match filter/cross correlation?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Clipped source signature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Unknown anti-alias filter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Dynamic Range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24 bit dynamic range vs. 24 bit data</a:t>
            </a:r>
          </a:p>
          <a:p>
            <a:endParaRPr lang="en-US" dirty="0"/>
          </a:p>
        </p:txBody>
      </p:sp>
      <p:pic>
        <p:nvPicPr>
          <p:cNvPr id="5" name="Picture 2" descr="E:\HRC-Jackson 2011\2011-07 AUVCruiseJuly11\Pics_Cruise\Vernon\DSC_39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765443"/>
            <a:ext cx="2209800" cy="3327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Major funding Provided by NOAA/OER; NIUST/NURP</a:t>
            </a:r>
            <a:br>
              <a:rPr lang="en-US" sz="2400" dirty="0" smtClean="0"/>
            </a:br>
            <a:r>
              <a:rPr lang="en-US" sz="3600" dirty="0" smtClean="0"/>
              <a:t>Thank You for Your Attention</a:t>
            </a:r>
            <a:endParaRPr lang="en-US" sz="3600" dirty="0"/>
          </a:p>
        </p:txBody>
      </p:sp>
      <p:pic>
        <p:nvPicPr>
          <p:cNvPr id="4098" name="Picture 2" descr="C:\Users\ksleeper\Desktop\HRC-Jackson 2011\2011-07 AUVCruiseJuly11\Pics_Cruise\Vernon\DSC_41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4814" y="1600200"/>
            <a:ext cx="6814371" cy="4525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0" y="60960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Photo: Vernon </a:t>
            </a:r>
            <a:r>
              <a:rPr lang="en-US" sz="1600" dirty="0" err="1" smtClean="0"/>
              <a:t>Asper</a:t>
            </a:r>
            <a:r>
              <a:rPr lang="en-US" sz="1600" dirty="0" smtClean="0"/>
              <a:t> (EW873?)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Instrument Development </a:t>
            </a:r>
            <a:br>
              <a:rPr lang="en-US" sz="4400" dirty="0" smtClean="0">
                <a:latin typeface="Calibri" pitchFamily="34" charset="0"/>
                <a:cs typeface="Calibri" pitchFamily="34" charset="0"/>
              </a:rPr>
            </a:br>
            <a:r>
              <a:rPr lang="en-US" sz="4400" dirty="0" smtClean="0">
                <a:latin typeface="Calibri" pitchFamily="34" charset="0"/>
                <a:cs typeface="Calibri" pitchFamily="34" charset="0"/>
              </a:rPr>
              <a:t>Time Line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429000" y="1951037"/>
            <a:ext cx="5562600" cy="4525963"/>
          </a:xfrm>
        </p:spPr>
        <p:txBody>
          <a:bodyPr/>
          <a:lstStyle/>
          <a:p>
            <a:pPr marL="228600" lvl="2">
              <a:lnSpc>
                <a:spcPct val="15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2007 – 2008:  Proposal to OER/NURP of NOAA</a:t>
            </a:r>
          </a:p>
          <a:p>
            <a:pPr marL="228600" lvl="2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2008:  Develop bid specs &amp; let RFP</a:t>
            </a:r>
          </a:p>
          <a:p>
            <a:pPr marL="514350" lvl="3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Tom McGee,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Paul Higley, C&amp;C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Technologies, Vaughn Goebel, Jeff Williams (Vernon Asper, Arne Diercks,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Andy Gossett, Leo Macelloni)</a:t>
            </a:r>
          </a:p>
          <a:p>
            <a:pPr marL="228600" lvl="2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2009: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Award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to Geo Acoustics</a:t>
            </a:r>
          </a:p>
          <a:p>
            <a:pPr marL="228600" lvl="2">
              <a:lnSpc>
                <a:spcPct val="15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2010: Equipment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delivered</a:t>
            </a:r>
          </a:p>
          <a:p>
            <a:pPr marL="228600" lvl="2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2010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– 2011: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AUV Integration and operational Issues</a:t>
            </a:r>
          </a:p>
          <a:p>
            <a:pPr marL="514350" lvl="3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Max Woolsey and Roy Jarnagin</a:t>
            </a:r>
          </a:p>
          <a:p>
            <a:pPr marL="228600" lvl="2"/>
            <a:r>
              <a:rPr lang="en-US" sz="3200" b="1" u="sng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JULY 2011:  First Cruise</a:t>
            </a:r>
          </a:p>
          <a:p>
            <a:endParaRPr lang="en-US" dirty="0"/>
          </a:p>
        </p:txBody>
      </p:sp>
      <p:pic>
        <p:nvPicPr>
          <p:cNvPr id="9" name="Content Placeholder 3" descr="F:\ER data\AUV Photos\ER005\AUV UW Shot 4 - Greg McFa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360" y="2133600"/>
            <a:ext cx="3056411" cy="312420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990600" y="52578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</a:rPr>
              <a:t>Eagle Ray AUV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System Specifications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9600" y="1447800"/>
            <a:ext cx="40386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2000m Depth rating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Raw and Match Filter data recorded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40 to 50 m penetration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1.5 to 16 kHz frequency sweep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100kHz sample rate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24bit “dynamic range” ***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Configured to operate from different platforms (AUVs)</a:t>
            </a:r>
            <a:endParaRPr lang="en-US" sz="2400" dirty="0"/>
          </a:p>
        </p:txBody>
      </p:sp>
      <p:pic>
        <p:nvPicPr>
          <p:cNvPr id="7" name="Picture 3" descr="C:\Users\ksleeper\Desktop\HRC-Jackson 2011\schematics\Max _ERSB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47800"/>
            <a:ext cx="3200400" cy="2128058"/>
          </a:xfrm>
          <a:prstGeom prst="rect">
            <a:avLst/>
          </a:prstGeom>
          <a:noFill/>
        </p:spPr>
      </p:pic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533400" y="3733800"/>
          <a:ext cx="3352800" cy="2370722"/>
        </p:xfrm>
        <a:graphic>
          <a:graphicData uri="http://schemas.openxmlformats.org/presentationml/2006/ole">
            <p:oleObj spid="_x0000_s5121" name="Acrobat Document" r:id="rId4" imgW="11344224" imgH="801983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Chirp Sub-bottom Profiler</a:t>
            </a:r>
            <a:br>
              <a:rPr lang="en-US" sz="4400" dirty="0" smtClean="0"/>
            </a:br>
            <a:r>
              <a:rPr lang="en-US" sz="3600" dirty="0" smtClean="0"/>
              <a:t>High Resolution Acoustic Images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5486400"/>
            <a:ext cx="2209800" cy="457200"/>
          </a:xfrm>
        </p:spPr>
        <p:txBody>
          <a:bodyPr/>
          <a:lstStyle/>
          <a:p>
            <a:r>
              <a:rPr lang="en-US" dirty="0" smtClean="0"/>
              <a:t>Line 106, MC-118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1679514"/>
            <a:ext cx="8305800" cy="3498972"/>
            <a:chOff x="952500" y="1524000"/>
            <a:chExt cx="7734300" cy="349897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bright="-47000" contrast="67000"/>
            </a:blip>
            <a:srcRect/>
            <a:stretch>
              <a:fillRect/>
            </a:stretch>
          </p:blipFill>
          <p:spPr bwMode="auto">
            <a:xfrm>
              <a:off x="952500" y="1524000"/>
              <a:ext cx="7239000" cy="3498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"/>
            <p:cNvGrpSpPr/>
            <p:nvPr/>
          </p:nvGrpSpPr>
          <p:grpSpPr>
            <a:xfrm>
              <a:off x="7315200" y="2209800"/>
              <a:ext cx="1371600" cy="1524000"/>
              <a:chOff x="6248400" y="-15240"/>
              <a:chExt cx="1371600" cy="1676400"/>
            </a:xfrm>
          </p:grpSpPr>
          <p:sp>
            <p:nvSpPr>
              <p:cNvPr id="7" name="Left Brace 6"/>
              <p:cNvSpPr/>
              <p:nvPr/>
            </p:nvSpPr>
            <p:spPr>
              <a:xfrm flipH="1">
                <a:off x="6248400" y="-15240"/>
                <a:ext cx="457200" cy="1676400"/>
              </a:xfrm>
              <a:prstGeom prst="leftBrace">
                <a:avLst>
                  <a:gd name="adj1" fmla="val 8333"/>
                  <a:gd name="adj2" fmla="val 50000"/>
                </a:avLst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781800" y="571500"/>
                <a:ext cx="838200" cy="507832"/>
              </a:xfrm>
              <a:prstGeom prst="rect">
                <a:avLst/>
              </a:prstGeom>
              <a:solidFill>
                <a:schemeClr val="accent2">
                  <a:lumMod val="75000"/>
                  <a:alpha val="41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~</a:t>
                </a:r>
                <a:r>
                  <a:rPr lang="en-US" sz="2000" dirty="0" smtClean="0"/>
                  <a:t>40m</a:t>
                </a:r>
                <a:endParaRPr lang="en-US" sz="20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Comparing Data Sets</a:t>
            </a:r>
            <a:br>
              <a:rPr lang="en-US" sz="4400" dirty="0" smtClean="0">
                <a:latin typeface="Calibri" pitchFamily="34" charset="0"/>
                <a:cs typeface="Calibri" pitchFamily="34" charset="0"/>
              </a:rPr>
            </a:br>
            <a:r>
              <a:rPr lang="en-US" sz="3600" dirty="0" smtClean="0">
                <a:latin typeface="Calibri" pitchFamily="34" charset="0"/>
                <a:cs typeface="Calibri" pitchFamily="34" charset="0"/>
              </a:rPr>
              <a:t>High Quality Industry Data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564" y="1600200"/>
            <a:ext cx="5454872" cy="452596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657600" y="1600200"/>
            <a:ext cx="1295400" cy="838200"/>
          </a:xfrm>
          <a:prstGeom prst="rect">
            <a:avLst/>
          </a:prstGeom>
          <a:noFill/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MMRI’s </a:t>
            </a:r>
            <a:br>
              <a:rPr lang="en-US" sz="4400" dirty="0" smtClean="0">
                <a:latin typeface="Calibri" pitchFamily="34" charset="0"/>
                <a:cs typeface="Calibri" pitchFamily="34" charset="0"/>
              </a:rPr>
            </a:br>
            <a:r>
              <a:rPr lang="en-US" sz="3600" dirty="0" smtClean="0">
                <a:latin typeface="Calibri" pitchFamily="34" charset="0"/>
                <a:cs typeface="Calibri" pitchFamily="34" charset="0"/>
              </a:rPr>
              <a:t>High Resolution SSDR Data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114300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1162" y="1600200"/>
            <a:ext cx="5521675" cy="452596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962400" y="1600200"/>
            <a:ext cx="2895600" cy="1295400"/>
          </a:xfrm>
          <a:prstGeom prst="rect">
            <a:avLst/>
          </a:prstGeom>
          <a:noFill/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Chip Profile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2005 AUV Survey  (C&amp;C)</a:t>
            </a:r>
            <a:endParaRPr lang="en-US" sz="32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5000" contrast="25000"/>
          </a:blip>
          <a:srcRect t="13000" b="46117"/>
          <a:stretch>
            <a:fillRect/>
          </a:stretch>
        </p:blipFill>
        <p:spPr bwMode="auto">
          <a:xfrm>
            <a:off x="824652" y="1752600"/>
            <a:ext cx="7481148" cy="32004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7400" y="51816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Very High Resolution Acoustic Profiling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“No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Polarity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Information”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SSDR and Industry Data Sets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  <a:cs typeface="Calibri" pitchFamily="34" charset="0"/>
              </a:rPr>
            </a:br>
            <a:endParaRPr lang="en-US" sz="2200" dirty="0"/>
          </a:p>
        </p:txBody>
      </p:sp>
      <p:pic>
        <p:nvPicPr>
          <p:cNvPr id="4" name="Picture 5" descr="model.t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85800" y="1752600"/>
            <a:ext cx="4191000" cy="430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181600" y="1752600"/>
            <a:ext cx="3581400" cy="4525963"/>
          </a:xfrm>
        </p:spPr>
        <p:txBody>
          <a:bodyPr/>
          <a:lstStyle/>
          <a:p>
            <a:r>
              <a:rPr lang="en-US" dirty="0" smtClean="0"/>
              <a:t>Industry </a:t>
            </a:r>
            <a:r>
              <a:rPr lang="en-US" dirty="0" smtClean="0"/>
              <a:t>data:  Salt geometry and deep rooted faults</a:t>
            </a:r>
          </a:p>
          <a:p>
            <a:endParaRPr lang="en-US" dirty="0" smtClean="0"/>
          </a:p>
          <a:p>
            <a:r>
              <a:rPr lang="en-US" dirty="0" smtClean="0"/>
              <a:t>SSDR: Extensive Radial Fracture system</a:t>
            </a:r>
          </a:p>
          <a:p>
            <a:endParaRPr lang="en-US" dirty="0" smtClean="0"/>
          </a:p>
          <a:p>
            <a:r>
              <a:rPr lang="en-US" dirty="0" smtClean="0"/>
              <a:t>Chirp: 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67000" y="6096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MS thesis: Antonello Simonetti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rco\AUVCruiseJuly11\Chirp_lines_location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229600" cy="422497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First Sea Trial</a:t>
            </a:r>
            <a:br>
              <a:rPr lang="en-US" sz="4400" dirty="0" smtClean="0">
                <a:latin typeface="Calibri" pitchFamily="34" charset="0"/>
                <a:cs typeface="Calibri" pitchFamily="34" charset="0"/>
              </a:rPr>
            </a:br>
            <a:r>
              <a:rPr lang="en-US" sz="2800" dirty="0" smtClean="0">
                <a:latin typeface="Calibri" pitchFamily="34" charset="0"/>
                <a:cs typeface="Calibri" pitchFamily="34" charset="0"/>
              </a:rPr>
              <a:t>Ewing Banks 873,  July 2011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 descr="D:\Marco\AUVCruiseJuly11\Pics\IMG_0378.JPG"/>
          <p:cNvPicPr>
            <a:picLocks noChangeAspect="1" noChangeArrowheads="1"/>
          </p:cNvPicPr>
          <p:nvPr/>
        </p:nvPicPr>
        <p:blipFill>
          <a:blip r:embed="rId3" cstate="print"/>
          <a:srcRect l="29259" t="17778" r="14444" b="25555"/>
          <a:stretch>
            <a:fillRect/>
          </a:stretch>
        </p:blipFill>
        <p:spPr bwMode="auto">
          <a:xfrm>
            <a:off x="457200" y="1612231"/>
            <a:ext cx="1524000" cy="2045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17474</TotalTime>
  <Words>389</Words>
  <Application>Microsoft Office PowerPoint</Application>
  <PresentationFormat>On-screen Show (4:3)</PresentationFormat>
  <Paragraphs>102</Paragraphs>
  <Slides>15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Default Design</vt:lpstr>
      <vt:lpstr>1_Custom Design</vt:lpstr>
      <vt:lpstr>Custom Design</vt:lpstr>
      <vt:lpstr>1_Default Design</vt:lpstr>
      <vt:lpstr>Acrobat Document</vt:lpstr>
      <vt:lpstr>Slide 1</vt:lpstr>
      <vt:lpstr>Instrument Development  Time Line</vt:lpstr>
      <vt:lpstr>System Specifications</vt:lpstr>
      <vt:lpstr>Chirp Sub-bottom Profiler High Resolution Acoustic Images</vt:lpstr>
      <vt:lpstr>Comparing Data Sets High Quality Industry Data</vt:lpstr>
      <vt:lpstr>MMRI’s  High Resolution SSDR Data</vt:lpstr>
      <vt:lpstr>Chip Profile 2005 AUV Survey  (C&amp;C)</vt:lpstr>
      <vt:lpstr>SSDR and Industry Data Sets </vt:lpstr>
      <vt:lpstr>First Sea Trial Ewing Banks 873,  July 2011</vt:lpstr>
      <vt:lpstr>Polarity Preserving Chirp Line 223601</vt:lpstr>
      <vt:lpstr>Polarity Preserving Chirp  Line 221859  </vt:lpstr>
      <vt:lpstr>Polarity Preservation Physical Properties of the Sediment</vt:lpstr>
      <vt:lpstr>Polarity Preserving Chirp System A Valuable New Tool</vt:lpstr>
      <vt:lpstr>The Next Step Improvements</vt:lpstr>
      <vt:lpstr>Major funding Provided by NOAA/OER; NIUST/NURP Thank You for Your Attention</vt:lpstr>
    </vt:vector>
  </TitlesOfParts>
  <Company>mmri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mmri</dc:creator>
  <cp:lastModifiedBy>KGS</cp:lastModifiedBy>
  <cp:revision>1091</cp:revision>
  <cp:lastPrinted>2002-10-25T21:45:47Z</cp:lastPrinted>
  <dcterms:created xsi:type="dcterms:W3CDTF">2001-10-18T18:19:06Z</dcterms:created>
  <dcterms:modified xsi:type="dcterms:W3CDTF">2011-11-07T19:55:45Z</dcterms:modified>
</cp:coreProperties>
</file>