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301" r:id="rId3"/>
    <p:sldId id="302" r:id="rId4"/>
    <p:sldId id="257" r:id="rId5"/>
    <p:sldId id="258" r:id="rId6"/>
    <p:sldId id="264" r:id="rId7"/>
    <p:sldId id="259" r:id="rId8"/>
    <p:sldId id="266" r:id="rId9"/>
    <p:sldId id="270" r:id="rId10"/>
    <p:sldId id="305" r:id="rId11"/>
    <p:sldId id="271" r:id="rId12"/>
    <p:sldId id="272" r:id="rId13"/>
    <p:sldId id="265" r:id="rId14"/>
    <p:sldId id="281" r:id="rId15"/>
    <p:sldId id="262" r:id="rId16"/>
    <p:sldId id="263" r:id="rId17"/>
    <p:sldId id="300" r:id="rId18"/>
    <p:sldId id="261" r:id="rId19"/>
    <p:sldId id="284" r:id="rId20"/>
    <p:sldId id="285" r:id="rId21"/>
    <p:sldId id="283" r:id="rId22"/>
    <p:sldId id="286" r:id="rId23"/>
    <p:sldId id="287" r:id="rId24"/>
    <p:sldId id="288" r:id="rId25"/>
    <p:sldId id="289" r:id="rId26"/>
    <p:sldId id="290" r:id="rId27"/>
    <p:sldId id="291" r:id="rId28"/>
    <p:sldId id="292" r:id="rId29"/>
    <p:sldId id="303" r:id="rId30"/>
    <p:sldId id="304" r:id="rId31"/>
    <p:sldId id="273" r:id="rId32"/>
    <p:sldId id="274" r:id="rId33"/>
    <p:sldId id="298" r:id="rId3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636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58E729-06DE-43DF-AA8C-3409AF2F8303}" type="datetimeFigureOut">
              <a:rPr lang="en-US"/>
              <a:pPr>
                <a:defRPr/>
              </a:pPr>
              <a:t>11/7/2011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8DE4F-2616-45A0-9875-F3419698BE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B3B7B-D0B9-463E-BF31-AF3834913315}" type="datetimeFigureOut">
              <a:rPr lang="en-US"/>
              <a:pPr>
                <a:defRPr/>
              </a:pPr>
              <a:t>11/7/2011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37D773-DB32-48BC-9E32-593F425F09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7D9AF-51F1-4710-B777-15D82E5AF294}" type="datetimeFigureOut">
              <a:rPr lang="en-US"/>
              <a:pPr>
                <a:defRPr/>
              </a:pPr>
              <a:t>11/7/2011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E3E5D-8B6C-46D2-804A-F2CFFBE10A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2953E-8387-48F1-AEC6-AEB1E83340D6}" type="datetimeFigureOut">
              <a:rPr lang="en-US"/>
              <a:pPr>
                <a:defRPr/>
              </a:pPr>
              <a:t>11/7/2011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53DCE-E940-479F-A2DD-0EED0F0C73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432A5-85B9-4502-9B87-C23CA9AB7C2D}" type="datetimeFigureOut">
              <a:rPr lang="en-US"/>
              <a:pPr>
                <a:defRPr/>
              </a:pPr>
              <a:t>11/7/2011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8D4CC-0B08-4F16-94A3-1BF1771C45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F39BED-3348-4FEB-985A-1E1B03FC7A70}" type="datetimeFigureOut">
              <a:rPr lang="en-US"/>
              <a:pPr>
                <a:defRPr/>
              </a:pPr>
              <a:t>11/7/2011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A2879-73EB-48AC-97C7-4C4A82D67D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40BD7-08D9-41B9-9332-BB9C71179891}" type="datetimeFigureOut">
              <a:rPr lang="en-US"/>
              <a:pPr>
                <a:defRPr/>
              </a:pPr>
              <a:t>11/7/2011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0CCFB-FA9F-4005-8C71-FE51E4A781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58D04-D984-4796-A850-2F1AA2F9163D}" type="datetimeFigureOut">
              <a:rPr lang="en-US"/>
              <a:pPr>
                <a:defRPr/>
              </a:pPr>
              <a:t>11/7/2011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8440E-7B07-41D8-B8A3-3F3E603E70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B0FA6-7265-4387-911E-B123ACFCE617}" type="datetimeFigureOut">
              <a:rPr lang="en-US"/>
              <a:pPr>
                <a:defRPr/>
              </a:pPr>
              <a:t>11/7/2011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92EC1-9151-4695-B053-D2E41AB1B3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85209-FF0E-4554-9A34-56B9F8CF30DB}" type="datetimeFigureOut">
              <a:rPr lang="en-US"/>
              <a:pPr>
                <a:defRPr/>
              </a:pPr>
              <a:t>11/7/2011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A0432B-CEE7-4DBF-89A8-D8584FD540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B8A71-7107-46E3-BAFD-8B37EE82F7F6}" type="datetimeFigureOut">
              <a:rPr lang="en-US"/>
              <a:pPr>
                <a:defRPr/>
              </a:pPr>
              <a:t>11/7/2011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F3DA65-D3C7-46BA-B15A-21FEE335A8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332996A-EAED-4F8A-B064-3F3F7612A5D4}" type="datetimeFigureOut">
              <a:rPr lang="en-US"/>
              <a:pPr>
                <a:defRPr/>
              </a:pPr>
              <a:t>11/7/2011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82C1668-B97F-4DA2-AD3F-41F59BF74F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EX-TS3\VisitorsData\TomWeber\EndOfCruiseBrief\GC600_oil%20seep.wmv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/>
          </p:cNvSpPr>
          <p:nvPr>
            <p:ph type="ctrTitle"/>
          </p:nvPr>
        </p:nvSpPr>
        <p:spPr>
          <a:xfrm>
            <a:off x="685800" y="1066800"/>
            <a:ext cx="7772400" cy="1470025"/>
          </a:xfrm>
        </p:spPr>
        <p:txBody>
          <a:bodyPr/>
          <a:lstStyle/>
          <a:p>
            <a:r>
              <a:rPr lang="en-US" sz="4000" b="1" smtClean="0"/>
              <a:t>Okeanos Explorer 2011 Cruise</a:t>
            </a:r>
          </a:p>
        </p:txBody>
      </p:sp>
      <p:sp>
        <p:nvSpPr>
          <p:cNvPr id="13314" name="Rectangle 3"/>
          <p:cNvSpPr>
            <a:spLocks noGrp="1"/>
          </p:cNvSpPr>
          <p:nvPr>
            <p:ph type="subTitle" idx="1"/>
          </p:nvPr>
        </p:nvSpPr>
        <p:spPr>
          <a:xfrm>
            <a:off x="1371600" y="3352800"/>
            <a:ext cx="6400800" cy="2971800"/>
          </a:xfrm>
        </p:spPr>
        <p:txBody>
          <a:bodyPr/>
          <a:lstStyle/>
          <a:p>
            <a:r>
              <a:rPr lang="en-US" sz="2800" smtClean="0">
                <a:solidFill>
                  <a:schemeClr val="tx1"/>
                </a:solidFill>
              </a:rPr>
              <a:t>Left Key West, FL, August 22, 2011, arrived at Pascagoula, MS, September 10, 2011</a:t>
            </a:r>
          </a:p>
          <a:p>
            <a:endParaRPr lang="en-US" sz="2800" smtClean="0">
              <a:solidFill>
                <a:schemeClr val="tx1"/>
              </a:solidFill>
            </a:endParaRPr>
          </a:p>
          <a:p>
            <a:r>
              <a:rPr lang="en-US" sz="2800" smtClean="0">
                <a:solidFill>
                  <a:schemeClr val="tx1"/>
                </a:solidFill>
              </a:rPr>
              <a:t>Due to calibrations, travel time, and weather, only spent 11 days on planned surveying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 idx="4294967295"/>
          </p:nvPr>
        </p:nvSpPr>
        <p:spPr/>
        <p:txBody>
          <a:bodyPr anchor="t"/>
          <a:lstStyle/>
          <a:p>
            <a:pPr eaLnBrk="1" hangingPunct="1"/>
            <a:r>
              <a:rPr lang="en-US" sz="3000" b="1" smtClean="0"/>
              <a:t>2010</a:t>
            </a:r>
            <a:r>
              <a:rPr lang="en-US" sz="3000" smtClean="0"/>
              <a:t> GoM Acoustic Observations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895600" y="6477000"/>
            <a:ext cx="33528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TCW UNH/CCOM</a:t>
            </a:r>
          </a:p>
        </p:txBody>
      </p:sp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13" y="198438"/>
            <a:ext cx="9120187" cy="592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/>
          <p:cNvPicPr>
            <a:picLocks noChangeAspect="1" noChangeArrowheads="1"/>
          </p:cNvPicPr>
          <p:nvPr/>
        </p:nvPicPr>
        <p:blipFill>
          <a:blip r:embed="rId2"/>
          <a:srcRect l="24191" t="16158" r="39336" b="3860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Straight Arrow Connector 5"/>
          <p:cNvCxnSpPr/>
          <p:nvPr/>
        </p:nvCxnSpPr>
        <p:spPr>
          <a:xfrm flipV="1">
            <a:off x="4122738" y="1481138"/>
            <a:ext cx="1203325" cy="18732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5" name="TextBox 6"/>
          <p:cNvSpPr txBox="1">
            <a:spLocks noChangeArrowheads="1"/>
          </p:cNvSpPr>
          <p:nvPr/>
        </p:nvSpPr>
        <p:spPr bwMode="auto">
          <a:xfrm>
            <a:off x="2728913" y="1481138"/>
            <a:ext cx="19018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latin typeface="Calibri" pitchFamily="34" charset="0"/>
              </a:rPr>
              <a:t>Suspected DWH Platform Wreckage Site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rot="10800000" flipV="1">
            <a:off x="5878513" y="1582738"/>
            <a:ext cx="536575" cy="47783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7" name="TextBox 8"/>
          <p:cNvSpPr txBox="1">
            <a:spLocks noChangeArrowheads="1"/>
          </p:cNvSpPr>
          <p:nvPr/>
        </p:nvSpPr>
        <p:spPr bwMode="auto">
          <a:xfrm>
            <a:off x="6276975" y="1270000"/>
            <a:ext cx="25193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latin typeface="Calibri" pitchFamily="34" charset="0"/>
              </a:rPr>
              <a:t>Macondo Well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 rot="16200000" flipV="1">
            <a:off x="5072857" y="3388518"/>
            <a:ext cx="508000" cy="43656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9" name="TextBox 10"/>
          <p:cNvSpPr txBox="1">
            <a:spLocks noChangeArrowheads="1"/>
          </p:cNvSpPr>
          <p:nvPr/>
        </p:nvSpPr>
        <p:spPr bwMode="auto">
          <a:xfrm>
            <a:off x="4862513" y="3860800"/>
            <a:ext cx="21050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latin typeface="Calibri" pitchFamily="34" charset="0"/>
              </a:rPr>
              <a:t>DWH Relief wells (tops)</a:t>
            </a:r>
          </a:p>
        </p:txBody>
      </p:sp>
      <p:sp>
        <p:nvSpPr>
          <p:cNvPr id="23560" name="TextBox 11"/>
          <p:cNvSpPr txBox="1">
            <a:spLocks noChangeArrowheads="1"/>
          </p:cNvSpPr>
          <p:nvPr/>
        </p:nvSpPr>
        <p:spPr bwMode="auto">
          <a:xfrm>
            <a:off x="381000" y="228600"/>
            <a:ext cx="5021263" cy="942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FF0000"/>
                </a:solidFill>
                <a:latin typeface="Calibri" pitchFamily="34" charset="0"/>
              </a:rPr>
              <a:t>Red dots: 2011 EM302 Seep Observations (UNH/NOAA OER)</a:t>
            </a:r>
          </a:p>
          <a:p>
            <a:r>
              <a:rPr lang="en-US" sz="1400" b="1">
                <a:latin typeface="Calibri" pitchFamily="34" charset="0"/>
              </a:rPr>
              <a:t>Black circles: Well tops (BOEMRE)</a:t>
            </a:r>
          </a:p>
          <a:p>
            <a:r>
              <a:rPr lang="en-US" sz="1400" b="1">
                <a:solidFill>
                  <a:srgbClr val="CCFF33"/>
                </a:solidFill>
                <a:latin typeface="Calibri" pitchFamily="34" charset="0"/>
              </a:rPr>
              <a:t>Yellow line: Pipelines (BOMRE)</a:t>
            </a:r>
          </a:p>
          <a:p>
            <a:r>
              <a:rPr lang="en-US" sz="1400" b="1">
                <a:solidFill>
                  <a:srgbClr val="33AE02"/>
                </a:solidFill>
                <a:latin typeface="Calibri" pitchFamily="34" charset="0"/>
              </a:rPr>
              <a:t>Green circles: Well completions (BOEMRE)</a:t>
            </a:r>
            <a:endParaRPr lang="en-US" sz="1400" b="1">
              <a:solidFill>
                <a:srgbClr val="FF0000"/>
              </a:solidFill>
              <a:latin typeface="Calibri" pitchFamily="34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rot="5400000" flipH="1" flipV="1">
            <a:off x="5892800" y="3541713"/>
            <a:ext cx="363537" cy="2174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16200000" flipV="1">
            <a:off x="4318000" y="4797425"/>
            <a:ext cx="493713" cy="44926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63" name="TextBox 14"/>
          <p:cNvSpPr txBox="1">
            <a:spLocks noChangeArrowheads="1"/>
          </p:cNvSpPr>
          <p:nvPr/>
        </p:nvSpPr>
        <p:spPr bwMode="auto">
          <a:xfrm>
            <a:off x="4797425" y="5246688"/>
            <a:ext cx="26479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latin typeface="Calibri" pitchFamily="34" charset="0"/>
              </a:rPr>
              <a:t>Abandoned Well (top)</a:t>
            </a:r>
          </a:p>
        </p:txBody>
      </p:sp>
      <p:sp>
        <p:nvSpPr>
          <p:cNvPr id="23564" name="Text Box 15"/>
          <p:cNvSpPr txBox="1">
            <a:spLocks noChangeArrowheads="1"/>
          </p:cNvSpPr>
          <p:nvPr/>
        </p:nvSpPr>
        <p:spPr bwMode="auto">
          <a:xfrm>
            <a:off x="1889125" y="4892675"/>
            <a:ext cx="12922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Calibri" pitchFamily="34" charset="0"/>
              </a:rPr>
              <a:t>Rigel Field Well</a:t>
            </a:r>
          </a:p>
        </p:txBody>
      </p:sp>
      <p:sp>
        <p:nvSpPr>
          <p:cNvPr id="23565" name="Line 16"/>
          <p:cNvSpPr>
            <a:spLocks noChangeShapeType="1"/>
          </p:cNvSpPr>
          <p:nvPr/>
        </p:nvSpPr>
        <p:spPr bwMode="auto">
          <a:xfrm>
            <a:off x="2667000" y="5181600"/>
            <a:ext cx="38100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313" y="-60325"/>
            <a:ext cx="8967787" cy="698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15181" t="5545" r="24356" b="5743"/>
          <a:stretch>
            <a:fillRect/>
          </a:stretch>
        </p:blipFill>
        <p:spPr bwMode="auto">
          <a:xfrm>
            <a:off x="533400" y="457200"/>
            <a:ext cx="81534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15963"/>
          </a:xfrm>
        </p:spPr>
        <p:txBody>
          <a:bodyPr/>
          <a:lstStyle/>
          <a:p>
            <a:pPr eaLnBrk="1" hangingPunct="1"/>
            <a:r>
              <a:rPr lang="en-US" sz="3600" b="1" smtClean="0"/>
              <a:t>Prime Survey Coverage Area</a:t>
            </a:r>
          </a:p>
        </p:txBody>
      </p:sp>
      <p:pic>
        <p:nvPicPr>
          <p:cNvPr id="26626" name="Picture 4" descr="coverage_are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990600"/>
            <a:ext cx="89916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Text Box 5"/>
          <p:cNvSpPr txBox="1">
            <a:spLocks noChangeArrowheads="1"/>
          </p:cNvSpPr>
          <p:nvPr/>
        </p:nvSpPr>
        <p:spPr bwMode="auto">
          <a:xfrm>
            <a:off x="381000" y="1339850"/>
            <a:ext cx="25527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&gt;2237 sq. mi. surveyed</a:t>
            </a:r>
          </a:p>
          <a:p>
            <a:r>
              <a:rPr lang="en-US"/>
              <a:t>   in 11 days</a:t>
            </a:r>
          </a:p>
        </p:txBody>
      </p:sp>
      <p:sp>
        <p:nvSpPr>
          <p:cNvPr id="26628" name="Text Box 6"/>
          <p:cNvSpPr txBox="1">
            <a:spLocks noChangeArrowheads="1"/>
          </p:cNvSpPr>
          <p:nvPr/>
        </p:nvSpPr>
        <p:spPr bwMode="auto">
          <a:xfrm>
            <a:off x="5638800" y="1309688"/>
            <a:ext cx="3346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1326 mi. of pipeline surveyed –</a:t>
            </a:r>
          </a:p>
          <a:p>
            <a:r>
              <a:rPr lang="en-US"/>
              <a:t>no suspected leaks</a:t>
            </a:r>
          </a:p>
        </p:txBody>
      </p:sp>
      <p:sp>
        <p:nvSpPr>
          <p:cNvPr id="26629" name="Text Box 7"/>
          <p:cNvSpPr txBox="1">
            <a:spLocks noChangeArrowheads="1"/>
          </p:cNvSpPr>
          <p:nvPr/>
        </p:nvSpPr>
        <p:spPr bwMode="auto">
          <a:xfrm>
            <a:off x="6689725" y="3084513"/>
            <a:ext cx="22542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60 wells surveyed – </a:t>
            </a:r>
          </a:p>
          <a:p>
            <a:r>
              <a:rPr lang="en-US"/>
              <a:t>2 minor CH4 leaks</a:t>
            </a:r>
          </a:p>
          <a:p>
            <a:r>
              <a:rPr lang="en-US"/>
              <a:t>4 nitrogen leaks</a:t>
            </a:r>
          </a:p>
        </p:txBody>
      </p:sp>
      <p:sp>
        <p:nvSpPr>
          <p:cNvPr id="26630" name="Text Box 8"/>
          <p:cNvSpPr txBox="1">
            <a:spLocks noChangeArrowheads="1"/>
          </p:cNvSpPr>
          <p:nvPr/>
        </p:nvSpPr>
        <p:spPr bwMode="auto">
          <a:xfrm>
            <a:off x="381000" y="4648200"/>
            <a:ext cx="20002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236 natural seeps</a:t>
            </a:r>
          </a:p>
          <a:p>
            <a:r>
              <a:rPr lang="en-US"/>
              <a:t>from EM 302</a:t>
            </a:r>
          </a:p>
          <a:p>
            <a:r>
              <a:rPr lang="en-US"/>
              <a:t>multibeam sonar</a:t>
            </a:r>
          </a:p>
        </p:txBody>
      </p:sp>
      <p:sp>
        <p:nvSpPr>
          <p:cNvPr id="26631" name="Text Box 9"/>
          <p:cNvSpPr txBox="1">
            <a:spLocks noChangeArrowheads="1"/>
          </p:cNvSpPr>
          <p:nvPr/>
        </p:nvSpPr>
        <p:spPr bwMode="auto">
          <a:xfrm>
            <a:off x="6477000" y="4800600"/>
            <a:ext cx="20510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39 natural seeps</a:t>
            </a:r>
          </a:p>
          <a:p>
            <a:r>
              <a:rPr lang="en-US"/>
              <a:t>from EK 60</a:t>
            </a:r>
          </a:p>
          <a:p>
            <a:r>
              <a:rPr lang="en-US"/>
              <a:t>single beam sonar</a:t>
            </a:r>
          </a:p>
        </p:txBody>
      </p:sp>
      <p:sp>
        <p:nvSpPr>
          <p:cNvPr id="26632" name="Text Box 9"/>
          <p:cNvSpPr txBox="1">
            <a:spLocks noChangeArrowheads="1"/>
          </p:cNvSpPr>
          <p:nvPr/>
        </p:nvSpPr>
        <p:spPr bwMode="auto">
          <a:xfrm>
            <a:off x="76200" y="2817813"/>
            <a:ext cx="23177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84 BOEMRE</a:t>
            </a:r>
          </a:p>
          <a:p>
            <a:r>
              <a:rPr lang="en-US"/>
              <a:t>Mapped seismic</a:t>
            </a:r>
          </a:p>
          <a:p>
            <a:r>
              <a:rPr lang="en-US"/>
              <a:t>Anomalies confirmed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/>
          <p:cNvPicPr>
            <a:picLocks noChangeAspect="1" noChangeArrowheads="1"/>
          </p:cNvPicPr>
          <p:nvPr/>
        </p:nvPicPr>
        <p:blipFill>
          <a:blip r:embed="rId2"/>
          <a:srcRect t="7146" b="12247"/>
          <a:stretch>
            <a:fillRect/>
          </a:stretch>
        </p:blipFill>
        <p:spPr bwMode="auto">
          <a:xfrm>
            <a:off x="0" y="6858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Text Box 4"/>
          <p:cNvSpPr txBox="1">
            <a:spLocks noChangeArrowheads="1"/>
          </p:cNvSpPr>
          <p:nvPr/>
        </p:nvSpPr>
        <p:spPr bwMode="auto">
          <a:xfrm>
            <a:off x="685800" y="163513"/>
            <a:ext cx="7981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/>
              <a:t>EM 302 bathymetry spread – 5000 m, gas plume spread – 4000 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14400"/>
            <a:ext cx="9450388" cy="527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3"/>
          <p:cNvPicPr>
            <a:picLocks noChangeAspect="1" noChangeArrowheads="1"/>
          </p:cNvPicPr>
          <p:nvPr/>
        </p:nvPicPr>
        <p:blipFill>
          <a:blip r:embed="rId2"/>
          <a:srcRect l="35938" t="27110" r="42969" b="39914"/>
          <a:stretch>
            <a:fillRect/>
          </a:stretch>
        </p:blipFill>
        <p:spPr bwMode="auto">
          <a:xfrm>
            <a:off x="5237163" y="3798888"/>
            <a:ext cx="3125787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4"/>
          <p:cNvPicPr>
            <a:picLocks noChangeAspect="1" noChangeArrowheads="1"/>
          </p:cNvPicPr>
          <p:nvPr/>
        </p:nvPicPr>
        <p:blipFill>
          <a:blip r:embed="rId3"/>
          <a:srcRect l="36095" t="27113" r="42813" b="39397"/>
          <a:stretch>
            <a:fillRect/>
          </a:stretch>
        </p:blipFill>
        <p:spPr bwMode="auto">
          <a:xfrm>
            <a:off x="5237163" y="519113"/>
            <a:ext cx="3125787" cy="299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5"/>
          <p:cNvPicPr>
            <a:picLocks noChangeAspect="1" noChangeArrowheads="1"/>
          </p:cNvPicPr>
          <p:nvPr/>
        </p:nvPicPr>
        <p:blipFill>
          <a:blip r:embed="rId4"/>
          <a:srcRect l="37656" t="18965" r="30624" b="31638"/>
          <a:stretch>
            <a:fillRect/>
          </a:stretch>
        </p:blipFill>
        <p:spPr bwMode="auto">
          <a:xfrm>
            <a:off x="1209675" y="493713"/>
            <a:ext cx="3238500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6"/>
          <p:cNvPicPr>
            <a:picLocks noChangeAspect="1" noChangeArrowheads="1"/>
          </p:cNvPicPr>
          <p:nvPr/>
        </p:nvPicPr>
        <p:blipFill>
          <a:blip r:embed="rId5"/>
          <a:srcRect l="37500" t="18967" r="30312" b="31380"/>
          <a:stretch>
            <a:fillRect/>
          </a:stretch>
        </p:blipFill>
        <p:spPr bwMode="auto">
          <a:xfrm>
            <a:off x="1200150" y="3733800"/>
            <a:ext cx="3286125" cy="306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TextBox 7"/>
          <p:cNvSpPr txBox="1">
            <a:spLocks noChangeArrowheads="1"/>
          </p:cNvSpPr>
          <p:nvPr/>
        </p:nvSpPr>
        <p:spPr bwMode="auto">
          <a:xfrm>
            <a:off x="1600200" y="88900"/>
            <a:ext cx="21907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Biloxi Dome</a:t>
            </a:r>
          </a:p>
        </p:txBody>
      </p:sp>
      <p:sp>
        <p:nvSpPr>
          <p:cNvPr id="29702" name="TextBox 8"/>
          <p:cNvSpPr txBox="1">
            <a:spLocks noChangeArrowheads="1"/>
          </p:cNvSpPr>
          <p:nvPr/>
        </p:nvSpPr>
        <p:spPr bwMode="auto">
          <a:xfrm>
            <a:off x="5734050" y="88900"/>
            <a:ext cx="21907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Dauphin Dome</a:t>
            </a:r>
          </a:p>
        </p:txBody>
      </p:sp>
      <p:sp>
        <p:nvSpPr>
          <p:cNvPr id="29703" name="Text Box 9"/>
          <p:cNvSpPr txBox="1">
            <a:spLocks noChangeArrowheads="1"/>
          </p:cNvSpPr>
          <p:nvPr/>
        </p:nvSpPr>
        <p:spPr bwMode="auto">
          <a:xfrm>
            <a:off x="3352800" y="87313"/>
            <a:ext cx="2787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Preliminary Backscatter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/>
          <p:cNvPicPr>
            <a:picLocks noChangeAspect="1" noChangeArrowheads="1"/>
          </p:cNvPicPr>
          <p:nvPr/>
        </p:nvPicPr>
        <p:blipFill>
          <a:blip r:embed="rId2"/>
          <a:srcRect l="16975" t="5545" r="13184" b="7327"/>
          <a:stretch>
            <a:fillRect/>
          </a:stretch>
        </p:blipFill>
        <p:spPr bwMode="auto">
          <a:xfrm>
            <a:off x="0" y="533400"/>
            <a:ext cx="91440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Text Box 3"/>
          <p:cNvSpPr txBox="1">
            <a:spLocks noChangeArrowheads="1"/>
          </p:cNvSpPr>
          <p:nvPr/>
        </p:nvSpPr>
        <p:spPr bwMode="auto">
          <a:xfrm>
            <a:off x="3336925" y="5878513"/>
            <a:ext cx="8159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/>
              <a:t>Pipeline</a:t>
            </a:r>
          </a:p>
        </p:txBody>
      </p:sp>
      <p:sp>
        <p:nvSpPr>
          <p:cNvPr id="30723" name="Text Box 4"/>
          <p:cNvSpPr txBox="1">
            <a:spLocks noChangeArrowheads="1"/>
          </p:cNvSpPr>
          <p:nvPr/>
        </p:nvSpPr>
        <p:spPr bwMode="auto">
          <a:xfrm>
            <a:off x="6994525" y="5775325"/>
            <a:ext cx="14700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/>
              <a:t>Natural Seeps</a:t>
            </a:r>
          </a:p>
        </p:txBody>
      </p:sp>
      <p:sp>
        <p:nvSpPr>
          <p:cNvPr id="30724" name="Line 5"/>
          <p:cNvSpPr>
            <a:spLocks noChangeShapeType="1"/>
          </p:cNvSpPr>
          <p:nvPr/>
        </p:nvSpPr>
        <p:spPr bwMode="auto">
          <a:xfrm flipH="1" flipV="1">
            <a:off x="6705600" y="5638800"/>
            <a:ext cx="304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725" name="Line 6"/>
          <p:cNvSpPr>
            <a:spLocks noChangeShapeType="1"/>
          </p:cNvSpPr>
          <p:nvPr/>
        </p:nvSpPr>
        <p:spPr bwMode="auto">
          <a:xfrm flipH="1">
            <a:off x="6629400" y="5943600"/>
            <a:ext cx="3810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726" name="Text Box 7"/>
          <p:cNvSpPr txBox="1">
            <a:spLocks noChangeArrowheads="1"/>
          </p:cNvSpPr>
          <p:nvPr/>
        </p:nvSpPr>
        <p:spPr bwMode="auto">
          <a:xfrm>
            <a:off x="2971800" y="28575"/>
            <a:ext cx="3182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MC 426 EK 60 Plume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sz="3600" b="1" smtClean="0"/>
              <a:t>MC 426 Seismic Amplitude Map</a:t>
            </a:r>
          </a:p>
        </p:txBody>
      </p:sp>
      <p:pic>
        <p:nvPicPr>
          <p:cNvPr id="31746" name="Picture 4" descr="okeanos_MC426_seis_travmap"/>
          <p:cNvPicPr>
            <a:picLocks noChangeAspect="1" noChangeArrowheads="1"/>
          </p:cNvPicPr>
          <p:nvPr/>
        </p:nvPicPr>
        <p:blipFill>
          <a:blip r:embed="rId2"/>
          <a:srcRect l="14583" t="7143" r="2083" b="10544"/>
          <a:stretch>
            <a:fillRect/>
          </a:stretch>
        </p:blipFill>
        <p:spPr bwMode="auto">
          <a:xfrm>
            <a:off x="0" y="1447800"/>
            <a:ext cx="9144000" cy="553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 Box 4"/>
          <p:cNvSpPr txBox="1">
            <a:spLocks noChangeArrowheads="1"/>
          </p:cNvSpPr>
          <p:nvPr/>
        </p:nvSpPr>
        <p:spPr bwMode="auto">
          <a:xfrm>
            <a:off x="5257800" y="6662738"/>
            <a:ext cx="293688" cy="274637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/>
              <a:t>A</a:t>
            </a:r>
          </a:p>
        </p:txBody>
      </p:sp>
      <p:sp>
        <p:nvSpPr>
          <p:cNvPr id="31748" name="Text Box 5"/>
          <p:cNvSpPr txBox="1">
            <a:spLocks noChangeArrowheads="1"/>
          </p:cNvSpPr>
          <p:nvPr/>
        </p:nvSpPr>
        <p:spPr bwMode="auto">
          <a:xfrm>
            <a:off x="5257800" y="1481138"/>
            <a:ext cx="336550" cy="274637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/>
              <a:t>A’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sz="3600" b="1" smtClean="0"/>
              <a:t>Goals  of Cruise</a:t>
            </a:r>
          </a:p>
        </p:txBody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>
          <a:xfrm>
            <a:off x="457200" y="1066800"/>
            <a:ext cx="8229600" cy="5059363"/>
          </a:xfrm>
        </p:spPr>
        <p:txBody>
          <a:bodyPr/>
          <a:lstStyle/>
          <a:p>
            <a:r>
              <a:rPr lang="en-US" smtClean="0"/>
              <a:t>Use EM 302 multibeam sonar, in conjunction with EK 60 single beam sonar, to locate and characterize water column gas plumes from:</a:t>
            </a:r>
          </a:p>
          <a:p>
            <a:pPr lvl="1"/>
            <a:endParaRPr lang="en-US" smtClean="0"/>
          </a:p>
          <a:p>
            <a:pPr lvl="1"/>
            <a:r>
              <a:rPr lang="en-US" smtClean="0"/>
              <a:t>Natural seafloor hydrocarbon seeps</a:t>
            </a:r>
          </a:p>
          <a:p>
            <a:pPr lvl="1"/>
            <a:endParaRPr lang="en-US" smtClean="0"/>
          </a:p>
          <a:p>
            <a:pPr lvl="1"/>
            <a:r>
              <a:rPr lang="en-US" smtClean="0"/>
              <a:t>Active and abandoned wellheads</a:t>
            </a:r>
          </a:p>
          <a:p>
            <a:pPr lvl="1"/>
            <a:endParaRPr lang="en-US" smtClean="0"/>
          </a:p>
          <a:p>
            <a:pPr lvl="1"/>
            <a:r>
              <a:rPr lang="en-US" smtClean="0"/>
              <a:t>Pipelines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smtClean="0"/>
              <a:t>MC 426 N-S Seismic Line</a:t>
            </a:r>
          </a:p>
        </p:txBody>
      </p:sp>
      <p:pic>
        <p:nvPicPr>
          <p:cNvPr id="32770" name="Picture 4" descr="okeanos_MC426_seis_trav"/>
          <p:cNvPicPr>
            <a:picLocks noChangeAspect="1" noChangeArrowheads="1"/>
          </p:cNvPicPr>
          <p:nvPr/>
        </p:nvPicPr>
        <p:blipFill>
          <a:blip r:embed="rId2"/>
          <a:srcRect l="18333" t="10938" r="36554" b="14844"/>
          <a:stretch>
            <a:fillRect/>
          </a:stretch>
        </p:blipFill>
        <p:spPr bwMode="auto">
          <a:xfrm>
            <a:off x="533400" y="1295400"/>
            <a:ext cx="8153400" cy="526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Text Box 4"/>
          <p:cNvSpPr txBox="1">
            <a:spLocks noChangeArrowheads="1"/>
          </p:cNvSpPr>
          <p:nvPr/>
        </p:nvSpPr>
        <p:spPr bwMode="auto">
          <a:xfrm>
            <a:off x="685800" y="1404938"/>
            <a:ext cx="293688" cy="274637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/>
              <a:t>A</a:t>
            </a:r>
          </a:p>
        </p:txBody>
      </p:sp>
      <p:sp>
        <p:nvSpPr>
          <p:cNvPr id="32772" name="Text Box 5"/>
          <p:cNvSpPr txBox="1">
            <a:spLocks noChangeArrowheads="1"/>
          </p:cNvSpPr>
          <p:nvPr/>
        </p:nvSpPr>
        <p:spPr bwMode="auto">
          <a:xfrm>
            <a:off x="8289925" y="1371600"/>
            <a:ext cx="336550" cy="274638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/>
              <a:t>A’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smtClean="0"/>
              <a:t>Mud Volcano MC 345 – EK 60 Plume</a:t>
            </a:r>
          </a:p>
        </p:txBody>
      </p:sp>
      <p:pic>
        <p:nvPicPr>
          <p:cNvPr id="33794" name="Picture 4" descr="EK60_090711_mud_volcano_MC345"/>
          <p:cNvPicPr>
            <a:picLocks noChangeAspect="1" noChangeArrowheads="1"/>
          </p:cNvPicPr>
          <p:nvPr/>
        </p:nvPicPr>
        <p:blipFill>
          <a:blip r:embed="rId2"/>
          <a:srcRect l="2499" t="12500" r="15834" b="12500"/>
          <a:stretch>
            <a:fillRect/>
          </a:stretch>
        </p:blipFill>
        <p:spPr bwMode="auto">
          <a:xfrm>
            <a:off x="457200" y="1828800"/>
            <a:ext cx="81534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smtClean="0"/>
              <a:t>MC 345/388 Seismic Amplitude Map</a:t>
            </a:r>
          </a:p>
        </p:txBody>
      </p:sp>
      <p:pic>
        <p:nvPicPr>
          <p:cNvPr id="34818" name="Picture 4" descr="okeanos_MC388_345_seis_travmap"/>
          <p:cNvPicPr>
            <a:picLocks noChangeAspect="1" noChangeArrowheads="1"/>
          </p:cNvPicPr>
          <p:nvPr/>
        </p:nvPicPr>
        <p:blipFill>
          <a:blip r:embed="rId2"/>
          <a:srcRect l="20833" t="7143" r="17499" b="19388"/>
          <a:stretch>
            <a:fillRect/>
          </a:stretch>
        </p:blipFill>
        <p:spPr bwMode="auto">
          <a:xfrm>
            <a:off x="914400" y="1295400"/>
            <a:ext cx="7391400" cy="539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Text Box 4"/>
          <p:cNvSpPr txBox="1">
            <a:spLocks noChangeArrowheads="1"/>
          </p:cNvSpPr>
          <p:nvPr/>
        </p:nvSpPr>
        <p:spPr bwMode="auto">
          <a:xfrm>
            <a:off x="1127125" y="1839913"/>
            <a:ext cx="20542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/>
              <a:t>Active mud volcanoes</a:t>
            </a:r>
          </a:p>
        </p:txBody>
      </p:sp>
      <p:sp>
        <p:nvSpPr>
          <p:cNvPr id="34820" name="Line 5"/>
          <p:cNvSpPr>
            <a:spLocks noChangeShapeType="1"/>
          </p:cNvSpPr>
          <p:nvPr/>
        </p:nvSpPr>
        <p:spPr bwMode="auto">
          <a:xfrm>
            <a:off x="2286000" y="2133600"/>
            <a:ext cx="12954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4821" name="Line 6"/>
          <p:cNvSpPr>
            <a:spLocks noChangeShapeType="1"/>
          </p:cNvSpPr>
          <p:nvPr/>
        </p:nvSpPr>
        <p:spPr bwMode="auto">
          <a:xfrm>
            <a:off x="2286000" y="2133600"/>
            <a:ext cx="7620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sz="3600" b="1" smtClean="0"/>
              <a:t>MC 345/388 Seismic Traverse</a:t>
            </a:r>
          </a:p>
        </p:txBody>
      </p:sp>
      <p:sp>
        <p:nvSpPr>
          <p:cNvPr id="3584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35843" name="Picture 4" descr="okeanos_MC388_345_seis_trav"/>
          <p:cNvPicPr>
            <a:picLocks noChangeAspect="1" noChangeArrowheads="1"/>
          </p:cNvPicPr>
          <p:nvPr/>
        </p:nvPicPr>
        <p:blipFill>
          <a:blip r:embed="rId2"/>
          <a:srcRect l="9584" t="9375" r="4167" b="14844"/>
          <a:stretch>
            <a:fillRect/>
          </a:stretch>
        </p:blipFill>
        <p:spPr bwMode="auto">
          <a:xfrm>
            <a:off x="152400" y="1295400"/>
            <a:ext cx="8839200" cy="539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Text Box 5"/>
          <p:cNvSpPr txBox="1">
            <a:spLocks noChangeArrowheads="1"/>
          </p:cNvSpPr>
          <p:nvPr/>
        </p:nvSpPr>
        <p:spPr bwMode="auto">
          <a:xfrm>
            <a:off x="5089525" y="1889125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1600" b="1"/>
          </a:p>
        </p:txBody>
      </p:sp>
      <p:sp>
        <p:nvSpPr>
          <p:cNvPr id="35845" name="Text Box 6"/>
          <p:cNvSpPr txBox="1">
            <a:spLocks noChangeArrowheads="1"/>
          </p:cNvSpPr>
          <p:nvPr/>
        </p:nvSpPr>
        <p:spPr bwMode="auto">
          <a:xfrm>
            <a:off x="4572000" y="1524000"/>
            <a:ext cx="3063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/>
              <a:t>MC 345 active mud volcanoes</a:t>
            </a:r>
          </a:p>
        </p:txBody>
      </p:sp>
      <p:sp>
        <p:nvSpPr>
          <p:cNvPr id="35846" name="Line 7"/>
          <p:cNvSpPr>
            <a:spLocks noChangeShapeType="1"/>
          </p:cNvSpPr>
          <p:nvPr/>
        </p:nvSpPr>
        <p:spPr bwMode="auto">
          <a:xfrm>
            <a:off x="6019800" y="1828800"/>
            <a:ext cx="16002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5847" name="Line 8"/>
          <p:cNvSpPr>
            <a:spLocks noChangeShapeType="1"/>
          </p:cNvSpPr>
          <p:nvPr/>
        </p:nvSpPr>
        <p:spPr bwMode="auto">
          <a:xfrm>
            <a:off x="5791200" y="1828800"/>
            <a:ext cx="11430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5848" name="Line 9"/>
          <p:cNvSpPr>
            <a:spLocks noChangeShapeType="1"/>
          </p:cNvSpPr>
          <p:nvPr/>
        </p:nvSpPr>
        <p:spPr bwMode="auto">
          <a:xfrm>
            <a:off x="5943600" y="1828800"/>
            <a:ext cx="21336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smtClean="0"/>
              <a:t>MC 253 Seismic Amplitude Map</a:t>
            </a:r>
          </a:p>
        </p:txBody>
      </p:sp>
      <p:pic>
        <p:nvPicPr>
          <p:cNvPr id="36866" name="Picture 4" descr="okeanos_MC253_seis_travmap"/>
          <p:cNvPicPr>
            <a:picLocks noChangeAspect="1" noChangeArrowheads="1"/>
          </p:cNvPicPr>
          <p:nvPr/>
        </p:nvPicPr>
        <p:blipFill>
          <a:blip r:embed="rId2"/>
          <a:srcRect l="17084" t="13945" r="15834" b="16667"/>
          <a:stretch>
            <a:fillRect/>
          </a:stretch>
        </p:blipFill>
        <p:spPr bwMode="auto">
          <a:xfrm>
            <a:off x="257175" y="1447800"/>
            <a:ext cx="8886825" cy="511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smtClean="0"/>
              <a:t>MC 253 Seismic Traverse</a:t>
            </a:r>
          </a:p>
        </p:txBody>
      </p:sp>
      <p:sp>
        <p:nvSpPr>
          <p:cNvPr id="3789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37891" name="Picture 4" descr="okeanos_MC253_seis_trav"/>
          <p:cNvPicPr>
            <a:picLocks noChangeAspect="1" noChangeArrowheads="1"/>
          </p:cNvPicPr>
          <p:nvPr/>
        </p:nvPicPr>
        <p:blipFill>
          <a:blip r:embed="rId2"/>
          <a:srcRect l="25000" t="5469" r="15416" b="14844"/>
          <a:stretch>
            <a:fillRect/>
          </a:stretch>
        </p:blipFill>
        <p:spPr bwMode="auto">
          <a:xfrm>
            <a:off x="238125" y="1524000"/>
            <a:ext cx="8562975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US" sz="3600" b="1" smtClean="0"/>
              <a:t>MC 36 Seismic Amplitude Map</a:t>
            </a:r>
          </a:p>
        </p:txBody>
      </p:sp>
      <p:pic>
        <p:nvPicPr>
          <p:cNvPr id="38914" name="Picture 4" descr="okeanos_MC37_seis_travmap"/>
          <p:cNvPicPr>
            <a:picLocks noChangeAspect="1" noChangeArrowheads="1"/>
          </p:cNvPicPr>
          <p:nvPr/>
        </p:nvPicPr>
        <p:blipFill>
          <a:blip r:embed="rId2"/>
          <a:srcRect l="10001" t="5782" r="28333" b="19388"/>
          <a:stretch>
            <a:fillRect/>
          </a:stretch>
        </p:blipFill>
        <p:spPr bwMode="auto">
          <a:xfrm>
            <a:off x="457200" y="990600"/>
            <a:ext cx="81534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sz="3600" b="1" smtClean="0"/>
              <a:t>MC 36 Basemap</a:t>
            </a:r>
            <a:r>
              <a:rPr lang="en-US" sz="3600" smtClean="0"/>
              <a:t> </a:t>
            </a:r>
          </a:p>
        </p:txBody>
      </p:sp>
      <p:sp>
        <p:nvSpPr>
          <p:cNvPr id="3993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39939" name="Picture 4" descr="okeanos_MC36_seis_travmap_no_interp"/>
          <p:cNvPicPr>
            <a:picLocks noChangeAspect="1" noChangeArrowheads="1"/>
          </p:cNvPicPr>
          <p:nvPr/>
        </p:nvPicPr>
        <p:blipFill>
          <a:blip r:embed="rId2"/>
          <a:srcRect l="10834" t="7823" r="25000" b="14626"/>
          <a:stretch>
            <a:fillRect/>
          </a:stretch>
        </p:blipFill>
        <p:spPr bwMode="auto">
          <a:xfrm>
            <a:off x="381000" y="1282700"/>
            <a:ext cx="8458200" cy="534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sz="3600" b="1" smtClean="0"/>
              <a:t>MC 36 Seismic Traverse</a:t>
            </a:r>
          </a:p>
        </p:txBody>
      </p:sp>
      <p:sp>
        <p:nvSpPr>
          <p:cNvPr id="4096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40963" name="Picture 4" descr="okeanos_MC36_seis_trav"/>
          <p:cNvPicPr>
            <a:picLocks noChangeAspect="1" noChangeArrowheads="1"/>
          </p:cNvPicPr>
          <p:nvPr/>
        </p:nvPicPr>
        <p:blipFill>
          <a:blip r:embed="rId2"/>
          <a:srcRect l="14166" t="4688" r="18750" b="14844"/>
          <a:stretch>
            <a:fillRect/>
          </a:stretch>
        </p:blipFill>
        <p:spPr bwMode="auto">
          <a:xfrm>
            <a:off x="228600" y="1219200"/>
            <a:ext cx="861060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sz="3200" b="1" smtClean="0"/>
              <a:t>MC 118 Bathymetry (meters) with Amplitude and EM 302 Plumes</a:t>
            </a:r>
          </a:p>
        </p:txBody>
      </p:sp>
      <p:sp>
        <p:nvSpPr>
          <p:cNvPr id="4198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41987" name="Picture 5" descr="mc118_depthamp_plumes"/>
          <p:cNvPicPr>
            <a:picLocks noChangeAspect="1" noChangeArrowheads="1"/>
          </p:cNvPicPr>
          <p:nvPr/>
        </p:nvPicPr>
        <p:blipFill>
          <a:blip r:embed="rId2"/>
          <a:srcRect l="19167" t="11905" r="20000" b="13266"/>
          <a:stretch>
            <a:fillRect/>
          </a:stretch>
        </p:blipFill>
        <p:spPr bwMode="auto">
          <a:xfrm>
            <a:off x="457200" y="1371600"/>
            <a:ext cx="8229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smtClean="0"/>
              <a:t>Future Goals of Program</a:t>
            </a:r>
            <a:r>
              <a:rPr lang="en-US" sz="3600" smtClean="0"/>
              <a:t> </a:t>
            </a:r>
          </a:p>
        </p:txBody>
      </p:sp>
      <p:sp>
        <p:nvSpPr>
          <p:cNvPr id="1536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mtClean="0"/>
              <a:t>Estimate flux of oil and gas into the GOM and atmosphere from natural and infrastructure sources – to accomplish this, over the next several years, NOAA plans to:</a:t>
            </a:r>
          </a:p>
          <a:p>
            <a:pPr lvl="1">
              <a:lnSpc>
                <a:spcPct val="90000"/>
              </a:lnSpc>
            </a:pPr>
            <a:endParaRPr lang="en-US" smtClean="0"/>
          </a:p>
          <a:p>
            <a:pPr lvl="1">
              <a:lnSpc>
                <a:spcPct val="90000"/>
              </a:lnSpc>
            </a:pPr>
            <a:r>
              <a:rPr lang="en-US" smtClean="0"/>
              <a:t>Use ROV video to visually estimate flux at various sites</a:t>
            </a:r>
          </a:p>
          <a:p>
            <a:pPr lvl="1">
              <a:lnSpc>
                <a:spcPct val="90000"/>
              </a:lnSpc>
            </a:pPr>
            <a:r>
              <a:rPr lang="en-US" smtClean="0"/>
              <a:t>Use direct measurement (with “bubble-ometer”?)</a:t>
            </a:r>
          </a:p>
          <a:p>
            <a:pPr lvl="1">
              <a:lnSpc>
                <a:spcPct val="90000"/>
              </a:lnSpc>
            </a:pPr>
            <a:r>
              <a:rPr lang="en-US" smtClean="0"/>
              <a:t>Correlate these estimates with backscatter of plumes 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sz="3200" b="1" smtClean="0"/>
              <a:t>MC 118 Bathymetry (meters) with EM 302 Plumes</a:t>
            </a:r>
          </a:p>
        </p:txBody>
      </p:sp>
      <p:sp>
        <p:nvSpPr>
          <p:cNvPr id="4301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43011" name="Picture 5" descr="mc118_depth_plumes"/>
          <p:cNvPicPr>
            <a:picLocks noChangeAspect="1" noChangeArrowheads="1"/>
          </p:cNvPicPr>
          <p:nvPr/>
        </p:nvPicPr>
        <p:blipFill>
          <a:blip r:embed="rId2"/>
          <a:srcRect l="19583" t="12584" r="21249" b="13945"/>
          <a:stretch>
            <a:fillRect/>
          </a:stretch>
        </p:blipFill>
        <p:spPr bwMode="auto">
          <a:xfrm>
            <a:off x="457200" y="1293813"/>
            <a:ext cx="8229600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/>
          <p:cNvPicPr>
            <a:picLocks noChangeAspect="1" noChangeArrowheads="1"/>
          </p:cNvPicPr>
          <p:nvPr/>
        </p:nvPicPr>
        <p:blipFill>
          <a:blip r:embed="rId2"/>
          <a:srcRect l="29524" t="22971" r="23808" b="12871"/>
          <a:stretch>
            <a:fillRect/>
          </a:stretch>
        </p:blipFill>
        <p:spPr bwMode="auto">
          <a:xfrm>
            <a:off x="0" y="0"/>
            <a:ext cx="9144000" cy="755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TextBox 4"/>
          <p:cNvSpPr txBox="1">
            <a:spLocks noChangeArrowheads="1"/>
          </p:cNvSpPr>
          <p:nvPr/>
        </p:nvSpPr>
        <p:spPr bwMode="auto">
          <a:xfrm>
            <a:off x="1143000" y="4267200"/>
            <a:ext cx="7010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chemeClr val="bg1"/>
                </a:solidFill>
                <a:latin typeface="Calibri" pitchFamily="34" charset="0"/>
              </a:rPr>
              <a:t>There is still a lot to look for out here.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4"/>
          <p:cNvPicPr>
            <a:picLocks noChangeAspect="1" noChangeArrowheads="1"/>
          </p:cNvPicPr>
          <p:nvPr/>
        </p:nvPicPr>
        <p:blipFill>
          <a:blip r:embed="rId2"/>
          <a:srcRect l="40952" t="19109" r="12698" b="2306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8" name="Picture 3" descr="Y:\PublicPictures_FromEX1105\ShipsCamera\DSC_0136.JPG"/>
          <p:cNvPicPr>
            <a:picLocks noChangeAspect="1" noChangeArrowheads="1"/>
          </p:cNvPicPr>
          <p:nvPr/>
        </p:nvPicPr>
        <p:blipFill>
          <a:blip r:embed="rId3"/>
          <a:srcRect l="29338" t="28867" r="24173"/>
          <a:stretch>
            <a:fillRect/>
          </a:stretch>
        </p:blipFill>
        <p:spPr bwMode="auto">
          <a:xfrm>
            <a:off x="6477000" y="4205288"/>
            <a:ext cx="2286000" cy="234315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5059" name="Picture 2"/>
          <p:cNvPicPr>
            <a:picLocks noChangeAspect="1" noChangeArrowheads="1"/>
          </p:cNvPicPr>
          <p:nvPr/>
        </p:nvPicPr>
        <p:blipFill>
          <a:blip r:embed="rId4"/>
          <a:srcRect l="28667" t="26060"/>
          <a:stretch>
            <a:fillRect/>
          </a:stretch>
        </p:blipFill>
        <p:spPr bwMode="auto">
          <a:xfrm>
            <a:off x="1371600" y="0"/>
            <a:ext cx="3529013" cy="27432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cxnSp>
        <p:nvCxnSpPr>
          <p:cNvPr id="10" name="Straight Arrow Connector 9"/>
          <p:cNvCxnSpPr>
            <a:stCxn id="12290" idx="3"/>
          </p:cNvCxnSpPr>
          <p:nvPr/>
        </p:nvCxnSpPr>
        <p:spPr>
          <a:xfrm flipV="1">
            <a:off x="4900613" y="914400"/>
            <a:ext cx="1957387" cy="45720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061" name="Picture 6"/>
          <p:cNvPicPr>
            <a:picLocks noChangeAspect="1" noChangeArrowheads="1"/>
          </p:cNvPicPr>
          <p:nvPr/>
        </p:nvPicPr>
        <p:blipFill>
          <a:blip r:embed="rId5"/>
          <a:srcRect t="45833"/>
          <a:stretch>
            <a:fillRect/>
          </a:stretch>
        </p:blipFill>
        <p:spPr bwMode="auto">
          <a:xfrm>
            <a:off x="1524000" y="5943600"/>
            <a:ext cx="101441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2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0" y="4648200"/>
            <a:ext cx="1939925" cy="12954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7" name="Lightning Bolt 16"/>
          <p:cNvSpPr/>
          <p:nvPr/>
        </p:nvSpPr>
        <p:spPr>
          <a:xfrm rot="15611702">
            <a:off x="1479550" y="3141663"/>
            <a:ext cx="1371600" cy="1219200"/>
          </a:xfrm>
          <a:prstGeom prst="lightningBol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2800" smtClean="0"/>
              <a:t>Saving the taxpayer’s money…</a:t>
            </a:r>
            <a:br>
              <a:rPr lang="en-US" sz="2800" smtClean="0"/>
            </a:br>
            <a:r>
              <a:rPr lang="en-US" sz="2800" smtClean="0"/>
              <a:t>because our seafloor interpreters get paid in bananas </a:t>
            </a:r>
          </a:p>
        </p:txBody>
      </p:sp>
      <p:pic>
        <p:nvPicPr>
          <p:cNvPr id="48131" name="Picture 3" descr="Monkeyscreen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73188"/>
            <a:ext cx="9144000" cy="548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4" descr="Monkeyscreen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384300"/>
            <a:ext cx="9144000" cy="547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Picture 5" descr="Monkeyscreen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384300"/>
            <a:ext cx="9144000" cy="547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4" name="Picture 6" descr="Monkeyscreen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384300"/>
            <a:ext cx="9144000" cy="547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5" name="Picture 7" descr="Monkeyscreen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73188"/>
            <a:ext cx="9144000" cy="548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6" name="Picture 8" descr="Monkeyscreen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384300"/>
            <a:ext cx="9144000" cy="547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7" name="Picture 9" descr="Monkeyscreen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384300"/>
            <a:ext cx="9144000" cy="547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8" name="Picture 10" descr="Monkeyscreen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384300"/>
            <a:ext cx="9144000" cy="547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90" name="Picture 11"/>
          <p:cNvPicPr>
            <a:picLocks noChangeAspect="1" noChangeArrowheads="1"/>
          </p:cNvPicPr>
          <p:nvPr/>
        </p:nvPicPr>
        <p:blipFill>
          <a:blip r:embed="rId6"/>
          <a:srcRect l="2788" t="9091" r="38676" b="9091"/>
          <a:stretch>
            <a:fillRect/>
          </a:stretch>
        </p:blipFill>
        <p:spPr bwMode="auto">
          <a:xfrm>
            <a:off x="152400" y="6172200"/>
            <a:ext cx="1219200" cy="522288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9" descr="hydrate mound with gas and tube worms"/>
          <p:cNvPicPr>
            <a:picLocks noChangeAspect="1" noChangeArrowheads="1"/>
          </p:cNvPicPr>
          <p:nvPr/>
        </p:nvPicPr>
        <p:blipFill>
          <a:blip r:embed="rId2"/>
          <a:srcRect l="20000"/>
          <a:stretch>
            <a:fillRect/>
          </a:stretch>
        </p:blipFill>
        <p:spPr bwMode="auto">
          <a:xfrm>
            <a:off x="0" y="1036638"/>
            <a:ext cx="9144000" cy="582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TextBox 5"/>
          <p:cNvSpPr txBox="1">
            <a:spLocks noChangeArrowheads="1"/>
          </p:cNvSpPr>
          <p:nvPr/>
        </p:nvSpPr>
        <p:spPr bwMode="auto">
          <a:xfrm>
            <a:off x="762000" y="152400"/>
            <a:ext cx="7696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>
                <a:latin typeface="Calibri" pitchFamily="34" charset="0"/>
              </a:rPr>
              <a:t>Why we came…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rot="10800000" flipV="1">
            <a:off x="5029200" y="1828800"/>
            <a:ext cx="1066800" cy="53340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8" name="TextBox 8"/>
          <p:cNvSpPr txBox="1">
            <a:spLocks noChangeArrowheads="1"/>
          </p:cNvSpPr>
          <p:nvPr/>
        </p:nvSpPr>
        <p:spPr bwMode="auto">
          <a:xfrm>
            <a:off x="6096000" y="1295400"/>
            <a:ext cx="2971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chemeClr val="bg1"/>
                </a:solidFill>
                <a:latin typeface="Calibri" pitchFamily="34" charset="0"/>
              </a:rPr>
              <a:t>We can detect/map this acoustically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C600_oil seep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-228600" y="0"/>
            <a:ext cx="97155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6488113"/>
            <a:ext cx="24542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Photo by Ian Macdonald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35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2"/>
          <a:srcRect l="29524" t="22971" r="23808" b="12871"/>
          <a:stretch>
            <a:fillRect/>
          </a:stretch>
        </p:blipFill>
        <p:spPr bwMode="auto">
          <a:xfrm>
            <a:off x="0" y="0"/>
            <a:ext cx="9144000" cy="755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5105400" y="1066800"/>
            <a:ext cx="1143000" cy="10668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 rot="5400000" flipH="1" flipV="1">
            <a:off x="4114800" y="2057400"/>
            <a:ext cx="1295400" cy="1143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436" name="Picture 3"/>
          <p:cNvPicPr>
            <a:picLocks noChangeAspect="1" noChangeArrowheads="1"/>
          </p:cNvPicPr>
          <p:nvPr/>
        </p:nvPicPr>
        <p:blipFill>
          <a:blip r:embed="rId3"/>
          <a:srcRect l="24286" t="17426" r="45714" b="43762"/>
          <a:stretch>
            <a:fillRect/>
          </a:stretch>
        </p:blipFill>
        <p:spPr bwMode="auto">
          <a:xfrm>
            <a:off x="1981200" y="2743200"/>
            <a:ext cx="2938463" cy="2286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8437" name="Text Box 6"/>
          <p:cNvSpPr txBox="1">
            <a:spLocks noChangeArrowheads="1"/>
          </p:cNvSpPr>
          <p:nvPr/>
        </p:nvSpPr>
        <p:spPr bwMode="auto">
          <a:xfrm>
            <a:off x="2590800" y="2133600"/>
            <a:ext cx="1793875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Study Area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2"/>
          <a:srcRect l="6844" b="16364"/>
          <a:stretch>
            <a:fillRect/>
          </a:stretch>
        </p:blipFill>
        <p:spPr bwMode="auto">
          <a:xfrm>
            <a:off x="533400" y="0"/>
            <a:ext cx="2590800" cy="336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/>
          <a:srcRect l="25000" t="33582" r="52834" b="32558"/>
          <a:stretch>
            <a:fillRect/>
          </a:stretch>
        </p:blipFill>
        <p:spPr bwMode="auto">
          <a:xfrm>
            <a:off x="0" y="3451225"/>
            <a:ext cx="3733800" cy="340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/>
          <a:srcRect l="40211" t="6924" r="21587" b="30392"/>
          <a:stretch>
            <a:fillRect/>
          </a:stretch>
        </p:blipFill>
        <p:spPr bwMode="auto">
          <a:xfrm>
            <a:off x="4038600" y="1219200"/>
            <a:ext cx="4800600" cy="47640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0484" name="TextBox 6"/>
          <p:cNvSpPr txBox="1">
            <a:spLocks noChangeArrowheads="1"/>
          </p:cNvSpPr>
          <p:nvPr/>
        </p:nvSpPr>
        <p:spPr bwMode="auto">
          <a:xfrm>
            <a:off x="3429000" y="168275"/>
            <a:ext cx="5715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latin typeface="Calibri" pitchFamily="34" charset="0"/>
              </a:rPr>
              <a:t>2010 Singlebeam Results – 32 plumes</a:t>
            </a:r>
          </a:p>
          <a:p>
            <a:pPr algn="ctr"/>
            <a:r>
              <a:rPr lang="en-US" sz="2400">
                <a:latin typeface="Calibri" pitchFamily="34" charset="0"/>
              </a:rPr>
              <a:t>(four vessels, ~3 months)</a:t>
            </a:r>
          </a:p>
        </p:txBody>
      </p:sp>
      <p:sp>
        <p:nvSpPr>
          <p:cNvPr id="20485" name="Text Box 6"/>
          <p:cNvSpPr txBox="1">
            <a:spLocks noChangeArrowheads="1"/>
          </p:cNvSpPr>
          <p:nvPr/>
        </p:nvSpPr>
        <p:spPr bwMode="auto">
          <a:xfrm>
            <a:off x="1066800" y="3124200"/>
            <a:ext cx="13779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/>
              <a:t>~ 200 meters</a:t>
            </a:r>
          </a:p>
        </p:txBody>
      </p:sp>
      <p:sp>
        <p:nvSpPr>
          <p:cNvPr id="20486" name="Line 7"/>
          <p:cNvSpPr>
            <a:spLocks noChangeShapeType="1"/>
          </p:cNvSpPr>
          <p:nvPr/>
        </p:nvSpPr>
        <p:spPr bwMode="auto">
          <a:xfrm>
            <a:off x="2438400" y="32766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0487" name="Line 8"/>
          <p:cNvSpPr>
            <a:spLocks noChangeShapeType="1"/>
          </p:cNvSpPr>
          <p:nvPr/>
        </p:nvSpPr>
        <p:spPr bwMode="auto">
          <a:xfrm flipH="1">
            <a:off x="609600" y="32766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3188" y="858838"/>
            <a:ext cx="8937625" cy="526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4327525" y="2651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21510" name="Title 1"/>
          <p:cNvSpPr>
            <a:spLocks/>
          </p:cNvSpPr>
          <p:nvPr/>
        </p:nvSpPr>
        <p:spPr bwMode="auto">
          <a:xfrm>
            <a:off x="457200" y="152400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4400">
                <a:latin typeface="Calibri" pitchFamily="34" charset="0"/>
              </a:rPr>
              <a:t>NOAA Ship Okeanos Explorer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/>
          <p:cNvPicPr>
            <a:picLocks noChangeAspect="1" noChangeArrowheads="1"/>
          </p:cNvPicPr>
          <p:nvPr/>
        </p:nvPicPr>
        <p:blipFill>
          <a:blip r:embed="rId2"/>
          <a:srcRect l="31905" t="22971" r="26666" b="12871"/>
          <a:stretch>
            <a:fillRect/>
          </a:stretch>
        </p:blipFill>
        <p:spPr bwMode="auto">
          <a:xfrm>
            <a:off x="0" y="2286000"/>
            <a:ext cx="491013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3" descr="Y:\JonathanBeaudoin\Screen shot 2011-09-09 at 2.18.47 PM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3238" y="0"/>
            <a:ext cx="6100762" cy="553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 Box 4"/>
          <p:cNvSpPr txBox="1">
            <a:spLocks noChangeArrowheads="1"/>
          </p:cNvSpPr>
          <p:nvPr/>
        </p:nvSpPr>
        <p:spPr bwMode="auto">
          <a:xfrm>
            <a:off x="5334000" y="2376488"/>
            <a:ext cx="170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~ 4000 meters</a:t>
            </a:r>
          </a:p>
        </p:txBody>
      </p:sp>
      <p:sp>
        <p:nvSpPr>
          <p:cNvPr id="22532" name="Line 5"/>
          <p:cNvSpPr>
            <a:spLocks noChangeShapeType="1"/>
          </p:cNvSpPr>
          <p:nvPr/>
        </p:nvSpPr>
        <p:spPr bwMode="auto">
          <a:xfrm>
            <a:off x="7086600" y="2590800"/>
            <a:ext cx="1752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2533" name="Line 6"/>
          <p:cNvSpPr>
            <a:spLocks noChangeShapeType="1"/>
          </p:cNvSpPr>
          <p:nvPr/>
        </p:nvSpPr>
        <p:spPr bwMode="auto">
          <a:xfrm flipH="1">
            <a:off x="3276600" y="2590800"/>
            <a:ext cx="1981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2534" name="Text Box 7"/>
          <p:cNvSpPr txBox="1">
            <a:spLocks noChangeArrowheads="1"/>
          </p:cNvSpPr>
          <p:nvPr/>
        </p:nvSpPr>
        <p:spPr bwMode="auto">
          <a:xfrm>
            <a:off x="457200" y="392113"/>
            <a:ext cx="21653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     </a:t>
            </a:r>
            <a:r>
              <a:rPr lang="en-US" sz="2000" b="1"/>
              <a:t>EM 302 has </a:t>
            </a:r>
          </a:p>
          <a:p>
            <a:r>
              <a:rPr lang="en-US" sz="2000" b="1"/>
              <a:t>~ 4000 m spread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2155</TotalTime>
  <Words>377</Words>
  <Application>Microsoft Office PowerPoint</Application>
  <PresentationFormat>On-screen Show (4:3)</PresentationFormat>
  <Paragraphs>84</Paragraphs>
  <Slides>33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6" baseType="lpstr">
      <vt:lpstr>Arial</vt:lpstr>
      <vt:lpstr>Calibri</vt:lpstr>
      <vt:lpstr>Office Theme</vt:lpstr>
      <vt:lpstr>Okeanos Explorer 2011 Cruise</vt:lpstr>
      <vt:lpstr>Goals  of Cruise</vt:lpstr>
      <vt:lpstr>Future Goals of Program </vt:lpstr>
      <vt:lpstr>Slide 4</vt:lpstr>
      <vt:lpstr>Slide 5</vt:lpstr>
      <vt:lpstr>Slide 6</vt:lpstr>
      <vt:lpstr>Slide 7</vt:lpstr>
      <vt:lpstr>Slide 8</vt:lpstr>
      <vt:lpstr>Slide 9</vt:lpstr>
      <vt:lpstr>2010 GoM Acoustic Observations</vt:lpstr>
      <vt:lpstr>Slide 11</vt:lpstr>
      <vt:lpstr>Slide 12</vt:lpstr>
      <vt:lpstr>Slide 13</vt:lpstr>
      <vt:lpstr>Prime Survey Coverage Area</vt:lpstr>
      <vt:lpstr>Slide 15</vt:lpstr>
      <vt:lpstr>Slide 16</vt:lpstr>
      <vt:lpstr>Slide 17</vt:lpstr>
      <vt:lpstr>Slide 18</vt:lpstr>
      <vt:lpstr>MC 426 Seismic Amplitude Map</vt:lpstr>
      <vt:lpstr>MC 426 N-S Seismic Line</vt:lpstr>
      <vt:lpstr>Mud Volcano MC 345 – EK 60 Plume</vt:lpstr>
      <vt:lpstr>MC 345/388 Seismic Amplitude Map</vt:lpstr>
      <vt:lpstr>MC 345/388 Seismic Traverse</vt:lpstr>
      <vt:lpstr>MC 253 Seismic Amplitude Map</vt:lpstr>
      <vt:lpstr>MC 253 Seismic Traverse</vt:lpstr>
      <vt:lpstr>MC 36 Seismic Amplitude Map</vt:lpstr>
      <vt:lpstr>MC 36 Basemap </vt:lpstr>
      <vt:lpstr>MC 36 Seismic Traverse</vt:lpstr>
      <vt:lpstr>MC 118 Bathymetry (meters) with Amplitude and EM 302 Plumes</vt:lpstr>
      <vt:lpstr>MC 118 Bathymetry (meters) with EM 302 Plumes</vt:lpstr>
      <vt:lpstr>Slide 31</vt:lpstr>
      <vt:lpstr>Slide 32</vt:lpstr>
      <vt:lpstr>Saving the taxpayer’s money… because our seafloor interpreters get paid in bananas </vt:lpstr>
    </vt:vector>
  </TitlesOfParts>
  <Company>CCOM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field</dc:creator>
  <cp:lastModifiedBy>MMS</cp:lastModifiedBy>
  <cp:revision>55</cp:revision>
  <dcterms:created xsi:type="dcterms:W3CDTF">2011-09-09T19:20:13Z</dcterms:created>
  <dcterms:modified xsi:type="dcterms:W3CDTF">2011-11-07T13:34:34Z</dcterms:modified>
</cp:coreProperties>
</file>